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7" r:id="rId3"/>
    <p:sldId id="291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90" r:id="rId15"/>
    <p:sldId id="288" r:id="rId16"/>
    <p:sldId id="289" r:id="rId17"/>
    <p:sldId id="271" r:id="rId18"/>
    <p:sldId id="276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4" autoAdjust="0"/>
  </p:normalViewPr>
  <p:slideViewPr>
    <p:cSldViewPr>
      <p:cViewPr>
        <p:scale>
          <a:sx n="126" d="100"/>
          <a:sy n="126" d="100"/>
        </p:scale>
        <p:origin x="1498" y="-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7E4A9-A555-427F-9B82-DD976C02811D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DB9E6-4BAE-49D5-9A4E-928F545DC9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4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7A68AD-3B5B-402E-9C00-2E3DA1B59650}" type="slidenum">
              <a:rPr lang="pl-PL" smtClean="0">
                <a:latin typeface="Arial" pitchFamily="34" charset="0"/>
              </a:rPr>
              <a:pPr/>
              <a:t>2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184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7A68AD-3B5B-402E-9C00-2E3DA1B59650}" type="slidenum">
              <a:rPr lang="pl-PL" smtClean="0">
                <a:latin typeface="Arial" pitchFamily="34" charset="0"/>
              </a:rPr>
              <a:pPr/>
              <a:t>3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9BD4D-2BF0-4B12-B718-96AA1220D755}" type="slidenum">
              <a:rPr lang="pl-PL"/>
              <a:pPr/>
              <a:t>4</a:t>
            </a:fld>
            <a:endParaRPr 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0D2288-9107-40A2-99E6-C59462E6925B}" type="datetimeFigureOut">
              <a:rPr lang="pl-PL" smtClean="0"/>
              <a:t>2018-10-22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8BE09B-8A77-447A-B6F0-075BB038A8D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" y="-171401"/>
            <a:ext cx="2152381" cy="2152381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82231" y="5157192"/>
            <a:ext cx="5978525" cy="882119"/>
          </a:xfrm>
        </p:spPr>
        <p:txBody>
          <a:bodyPr/>
          <a:lstStyle/>
          <a:p>
            <a:pPr algn="ctr"/>
            <a:r>
              <a:rPr lang="pl-PL" dirty="0" smtClean="0"/>
              <a:t>Wypożyczalnia Międzybiblioteczna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505" y="169776"/>
            <a:ext cx="7992888" cy="1470025"/>
          </a:xfrm>
        </p:spPr>
        <p:txBody>
          <a:bodyPr/>
          <a:lstStyle/>
          <a:p>
            <a:pPr marL="182880" indent="0" algn="ctr">
              <a:buNone/>
            </a:pPr>
            <a:r>
              <a:rPr lang="pl-PL" sz="4800" b="1" dirty="0" smtClean="0"/>
              <a:t>Wypożyczenia Międzybiblioteczne w systemie </a:t>
            </a:r>
            <a:r>
              <a:rPr lang="pl-PL" sz="4800" dirty="0" smtClean="0"/>
              <a:t>KOHA</a:t>
            </a:r>
            <a:r>
              <a:rPr lang="pl-PL" sz="4800" b="1" dirty="0" smtClean="0"/>
              <a:t> w BG US</a:t>
            </a:r>
            <a:endParaRPr lang="pl-PL" sz="4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342" y="1844824"/>
            <a:ext cx="3419740" cy="341974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-27873" y="54452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mgr </a:t>
            </a:r>
            <a:r>
              <a:rPr lang="pl-PL" dirty="0"/>
              <a:t>Katarzyna </a:t>
            </a:r>
            <a:r>
              <a:rPr lang="pl-PL" dirty="0" smtClean="0"/>
              <a:t>Sadecka </a:t>
            </a:r>
          </a:p>
          <a:p>
            <a:pPr algn="ctr"/>
            <a:r>
              <a:rPr lang="pl-PL" dirty="0" smtClean="0"/>
              <a:t>Biblioteka Główna US</a:t>
            </a:r>
            <a:br>
              <a:rPr lang="pl-PL" dirty="0" smtClean="0"/>
            </a:br>
            <a:r>
              <a:rPr lang="pl-PL" dirty="0" err="1" smtClean="0"/>
              <a:t>tel</a:t>
            </a:r>
            <a:r>
              <a:rPr lang="pl-PL" dirty="0" smtClean="0"/>
              <a:t> +48 91 444 23 61, e-mail: wmb@bg.szczecin.pl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5203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65325E-6 L -0.37014 -0.38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194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09791 -0.002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8087E-7 L 0.07083 -0.2308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-1154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99"/>
            <a:ext cx="9144000" cy="674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"/>
            <a:ext cx="9144000" cy="68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65"/>
            <a:ext cx="9144000" cy="683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99"/>
            <a:ext cx="9144000" cy="674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2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71"/>
            <a:ext cx="9144000" cy="66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8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" y="-171401"/>
            <a:ext cx="2152381" cy="215238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16810"/>
            <a:ext cx="9324528" cy="707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 descr="Znalezione obrazy dla zapytania &amp;lstrok;apka komputerow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857323"/>
            <a:ext cx="966450" cy="99665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52662"/>
            <a:ext cx="6670196" cy="157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35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Dzi&amp;eogon;kuje za uwag&amp;eogon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33141" cy="40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82727" y="2852936"/>
            <a:ext cx="5637010" cy="882119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Dziękuję za uwagę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" y="-171401"/>
            <a:ext cx="2152381" cy="215238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-27873" y="5445224"/>
            <a:ext cx="9144000" cy="92333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l-PL" dirty="0" smtClean="0"/>
              <a:t>Zapraszam do kontaktu:</a:t>
            </a:r>
          </a:p>
          <a:p>
            <a:pPr algn="ctr"/>
            <a:r>
              <a:rPr lang="pl-PL" dirty="0" smtClean="0"/>
              <a:t>  +48 91 444 2361,      wmb@bg.szczecin.pl , </a:t>
            </a:r>
          </a:p>
          <a:p>
            <a:pPr algn="ctr"/>
            <a:r>
              <a:rPr lang="pl-PL" dirty="0" smtClean="0"/>
              <a:t>    www.bg.szczecin.pl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98" y="5789154"/>
            <a:ext cx="285790" cy="2286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792573"/>
            <a:ext cx="285790" cy="2857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083227"/>
            <a:ext cx="341534" cy="3415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ytuł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107505" y="169776"/>
            <a:ext cx="7992888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pl-PL" sz="4800" smtClean="0"/>
              <a:t>Wypożyczenia Międzybiblioteczne w systemie KOHA w BG US</a:t>
            </a: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17080311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5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09791 -0.0020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7" y="13785"/>
            <a:ext cx="9144000" cy="67887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7" y="-29623"/>
            <a:ext cx="1584177" cy="15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OPEN SOURCE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4294967295"/>
          </p:nvPr>
        </p:nvSpPr>
        <p:spPr>
          <a:xfrm>
            <a:off x="428625" y="200025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idea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Open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bg2">
                    <a:lumMod val="25000"/>
                  </a:schemeClr>
                </a:solidFill>
              </a:rPr>
              <a:t>Source</a:t>
            </a: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 (OS)</a:t>
            </a:r>
          </a:p>
          <a:p>
            <a:pPr>
              <a:buFontTx/>
              <a:buNone/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</a:p>
          <a:p>
            <a:pPr>
              <a:buFontTx/>
              <a:buNone/>
            </a:pPr>
            <a:r>
              <a:rPr lang="pl-PL" dirty="0" smtClean="0">
                <a:solidFill>
                  <a:schemeClr val="bg2">
                    <a:lumMod val="25000"/>
                  </a:schemeClr>
                </a:solidFill>
              </a:rPr>
              <a:t>	Jeśli programiści mają poprzez Internet swobodny dostęp do kodów źródłowych oprogramowania, mogą je modyfikować i rozpowszechniać, co umożliwia jego szybki rozwój.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1785931" cy="2118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" y="-171401"/>
            <a:ext cx="2152381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6"/>
          <p:cNvGrpSpPr>
            <a:grpSpLocks/>
          </p:cNvGrpSpPr>
          <p:nvPr/>
        </p:nvGrpSpPr>
        <p:grpSpPr bwMode="auto">
          <a:xfrm>
            <a:off x="179512" y="4103688"/>
            <a:ext cx="1512888" cy="1511300"/>
            <a:chOff x="2200" y="1570"/>
            <a:chExt cx="1496" cy="1496"/>
          </a:xfrm>
        </p:grpSpPr>
        <p:sp>
          <p:nvSpPr>
            <p:cNvPr id="26661" name="Oval 3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0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62" name="Oval 3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69804"/>
                    <a:invGamma/>
                  </a:schemeClr>
                </a:gs>
                <a:gs pos="100000">
                  <a:schemeClr val="tx2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63" name="Oval 39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54118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64" name="Oval 40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65" name="Oval 41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100000">
                  <a:schemeClr val="tx2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688" y="5229200"/>
            <a:ext cx="6512511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Podstawowe cechy systemu</a:t>
            </a:r>
          </a:p>
        </p:txBody>
      </p:sp>
      <p:sp>
        <p:nvSpPr>
          <p:cNvPr id="26629" name="AutoShape 5"/>
          <p:cNvSpPr>
            <a:spLocks noChangeArrowheads="1"/>
          </p:cNvSpPr>
          <p:nvPr/>
        </p:nvSpPr>
        <p:spPr bwMode="gray">
          <a:xfrm>
            <a:off x="1463675" y="2327275"/>
            <a:ext cx="5759450" cy="2159000"/>
          </a:xfrm>
          <a:prstGeom prst="upArrow">
            <a:avLst>
              <a:gd name="adj1" fmla="val 57296"/>
              <a:gd name="adj2" fmla="val 627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33333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l-PL"/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3851920" y="4051300"/>
            <a:ext cx="1512888" cy="1511300"/>
            <a:chOff x="2200" y="1570"/>
            <a:chExt cx="1496" cy="1496"/>
          </a:xfrm>
        </p:grpSpPr>
        <p:sp>
          <p:nvSpPr>
            <p:cNvPr id="26631" name="Oval 7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5725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34" name="Oval 10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35" name="Oval 11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10246" name="Group 18"/>
          <p:cNvGrpSpPr>
            <a:grpSpLocks/>
          </p:cNvGrpSpPr>
          <p:nvPr/>
        </p:nvGrpSpPr>
        <p:grpSpPr bwMode="auto">
          <a:xfrm>
            <a:off x="5652120" y="4051300"/>
            <a:ext cx="1512888" cy="1511300"/>
            <a:chOff x="2200" y="1570"/>
            <a:chExt cx="1496" cy="1496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44" name="Oval 20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45" name="Oval 21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46" name="Oval 22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47" name="Oval 23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</p:grpSp>
      <p:grpSp>
        <p:nvGrpSpPr>
          <p:cNvPr id="10247" name="Group 24"/>
          <p:cNvGrpSpPr>
            <a:grpSpLocks/>
          </p:cNvGrpSpPr>
          <p:nvPr/>
        </p:nvGrpSpPr>
        <p:grpSpPr bwMode="auto">
          <a:xfrm>
            <a:off x="1979712" y="4051300"/>
            <a:ext cx="1512887" cy="1511300"/>
            <a:chOff x="2200" y="1570"/>
            <a:chExt cx="1496" cy="1496"/>
          </a:xfrm>
        </p:grpSpPr>
        <p:sp>
          <p:nvSpPr>
            <p:cNvPr id="26649" name="Oval 25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50" name="Oval 26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69804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51" name="Oval 27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52" name="Oval 28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10248" name="AutoShape 31"/>
          <p:cNvSpPr>
            <a:spLocks noChangeArrowheads="1"/>
          </p:cNvSpPr>
          <p:nvPr/>
        </p:nvSpPr>
        <p:spPr bwMode="auto">
          <a:xfrm>
            <a:off x="1905000" y="1689100"/>
            <a:ext cx="4876800" cy="45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 dirty="0" smtClean="0"/>
              <a:t>KOHA.</a:t>
            </a:r>
            <a:endParaRPr lang="pl-PL" sz="2400" b="1" dirty="0"/>
          </a:p>
        </p:txBody>
      </p:sp>
      <p:sp>
        <p:nvSpPr>
          <p:cNvPr id="10249" name="Rectangle 32"/>
          <p:cNvSpPr>
            <a:spLocks noChangeArrowheads="1"/>
          </p:cNvSpPr>
          <p:nvPr/>
        </p:nvSpPr>
        <p:spPr bwMode="gray">
          <a:xfrm>
            <a:off x="237308" y="4653136"/>
            <a:ext cx="15263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 dirty="0" smtClean="0">
                <a:solidFill>
                  <a:schemeClr val="bg2"/>
                </a:solidFill>
              </a:rPr>
              <a:t>Katalogowanie</a:t>
            </a:r>
            <a:endParaRPr lang="pl-PL" sz="1600" dirty="0">
              <a:solidFill>
                <a:schemeClr val="bg2"/>
              </a:solidFill>
            </a:endParaRPr>
          </a:p>
        </p:txBody>
      </p:sp>
      <p:sp>
        <p:nvSpPr>
          <p:cNvPr id="10250" name="Rectangle 33"/>
          <p:cNvSpPr>
            <a:spLocks noChangeArrowheads="1"/>
          </p:cNvSpPr>
          <p:nvPr/>
        </p:nvSpPr>
        <p:spPr bwMode="gray">
          <a:xfrm>
            <a:off x="3851920" y="4581128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smtClean="0"/>
              <a:t>Gromadzenie</a:t>
            </a:r>
            <a:endParaRPr lang="pl-PL" dirty="0"/>
          </a:p>
        </p:txBody>
      </p:sp>
      <p:sp>
        <p:nvSpPr>
          <p:cNvPr id="10251" name="Rectangle 34"/>
          <p:cNvSpPr>
            <a:spLocks noChangeArrowheads="1"/>
          </p:cNvSpPr>
          <p:nvPr/>
        </p:nvSpPr>
        <p:spPr bwMode="gray">
          <a:xfrm>
            <a:off x="2123728" y="4437112"/>
            <a:ext cx="11977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dirty="0" smtClean="0"/>
              <a:t>Obsługa</a:t>
            </a:r>
          </a:p>
          <a:p>
            <a:pPr algn="ctr"/>
            <a:r>
              <a:rPr lang="pl-PL" dirty="0" smtClean="0"/>
              <a:t>czytelnika</a:t>
            </a:r>
            <a:endParaRPr lang="pl-PL" dirty="0"/>
          </a:p>
        </p:txBody>
      </p:sp>
      <p:sp>
        <p:nvSpPr>
          <p:cNvPr id="10252" name="Rectangle 35"/>
          <p:cNvSpPr>
            <a:spLocks noChangeArrowheads="1"/>
          </p:cNvSpPr>
          <p:nvPr/>
        </p:nvSpPr>
        <p:spPr bwMode="gray">
          <a:xfrm>
            <a:off x="5457455" y="4438267"/>
            <a:ext cx="19688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600" dirty="0" smtClean="0"/>
              <a:t>Wypożyczalnia</a:t>
            </a:r>
          </a:p>
          <a:p>
            <a:pPr algn="ctr"/>
            <a:r>
              <a:rPr lang="pl-PL" sz="1600" dirty="0" smtClean="0"/>
              <a:t>międzybiblioteczna</a:t>
            </a:r>
            <a:endParaRPr lang="pl-PL" sz="1200" dirty="0"/>
          </a:p>
        </p:txBody>
      </p: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7451600" y="4077072"/>
            <a:ext cx="1512888" cy="1511300"/>
            <a:chOff x="2200" y="1570"/>
            <a:chExt cx="1496" cy="1496"/>
          </a:xfrm>
        </p:grpSpPr>
        <p:sp>
          <p:nvSpPr>
            <p:cNvPr id="34" name="Oval 19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5" name="Oval 20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2700000" scaled="0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6" name="Oval 21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7" name="Oval 22"/>
            <p:cNvSpPr>
              <a:spLocks noChangeArrowheads="1"/>
            </p:cNvSpPr>
            <p:nvPr/>
          </p:nvSpPr>
          <p:spPr bwMode="gray">
            <a:xfrm>
              <a:off x="2297" y="1667"/>
              <a:ext cx="1301" cy="1301"/>
            </a:xfrm>
            <a:prstGeom prst="ellipse">
              <a:avLst/>
            </a:prstGeom>
            <a:gradFill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0"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38" name="Oval 23"/>
            <p:cNvSpPr>
              <a:spLocks noChangeArrowheads="1"/>
            </p:cNvSpPr>
            <p:nvPr/>
          </p:nvSpPr>
          <p:spPr bwMode="gray">
            <a:xfrm>
              <a:off x="2363" y="1733"/>
              <a:ext cx="1169" cy="1169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0"/>
              <a:tileRect/>
            </a:gradFill>
            <a:ln w="381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pl-PL"/>
            </a:p>
          </p:txBody>
        </p:sp>
      </p:grpSp>
      <p:sp>
        <p:nvSpPr>
          <p:cNvPr id="45" name="Rectangle 33"/>
          <p:cNvSpPr>
            <a:spLocks noChangeArrowheads="1"/>
          </p:cNvSpPr>
          <p:nvPr/>
        </p:nvSpPr>
        <p:spPr bwMode="gray">
          <a:xfrm>
            <a:off x="7625337" y="4561964"/>
            <a:ext cx="1195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 b="1" dirty="0" smtClean="0">
                <a:solidFill>
                  <a:schemeClr val="bg2">
                    <a:lumMod val="75000"/>
                  </a:schemeClr>
                </a:solidFill>
              </a:rPr>
              <a:t>OPAC</a:t>
            </a:r>
            <a:endParaRPr lang="pl-P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" name="Obraz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" y="-171401"/>
            <a:ext cx="2152381" cy="2152381"/>
          </a:xfrm>
          <a:prstGeom prst="rect">
            <a:avLst/>
          </a:prstGeom>
        </p:spPr>
      </p:pic>
      <p:sp>
        <p:nvSpPr>
          <p:cNvPr id="2" name="AutoShape 2" descr="Znalezione obrazy dla zapytania ko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4" descr="Znalezione obrazy dla zapytania ko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6" descr="Znalezione obrazy dla zapytania koh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21" y="548680"/>
            <a:ext cx="14938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91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  <p:bldP spid="10250" grpId="0" build="allAtOnce"/>
      <p:bldP spid="10251" grpId="0" build="allAtOnce"/>
      <p:bldP spid="10252" grpId="0" build="allAtOnce"/>
      <p:bldP spid="4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" y="1226950"/>
            <a:ext cx="9144000" cy="56310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" y="-171401"/>
            <a:ext cx="2152381" cy="215238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21" y="548680"/>
            <a:ext cx="14938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836712"/>
            <a:ext cx="9144000" cy="607681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" y="-171401"/>
            <a:ext cx="2152381" cy="215238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4938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" y="775963"/>
            <a:ext cx="9136112" cy="607681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" y="-171401"/>
            <a:ext cx="2152381" cy="215238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4938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99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65"/>
            <a:ext cx="9144000" cy="643166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" y="-171401"/>
            <a:ext cx="2152381" cy="215238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4938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9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900"/>
            <a:ext cx="9144000" cy="555199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3" y="-171401"/>
            <a:ext cx="2152381" cy="2152381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4938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88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2406</TotalTime>
  <Words>65</Words>
  <Application>Microsoft Office PowerPoint</Application>
  <PresentationFormat>Pokaz na ekranie (4:3)</PresentationFormat>
  <Paragraphs>25</Paragraphs>
  <Slides>18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Georgia</vt:lpstr>
      <vt:lpstr>Trebuchet MS</vt:lpstr>
      <vt:lpstr>Aerodynamiczny</vt:lpstr>
      <vt:lpstr>Wypożyczenia Międzybiblioteczne w systemie KOHA w BG US</vt:lpstr>
      <vt:lpstr>Prezentacja programu PowerPoint</vt:lpstr>
      <vt:lpstr>OPEN SOURCE</vt:lpstr>
      <vt:lpstr>Podstawowe cechy systemu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Biblioteczne Centrum Informatyczne BGUS</dc:title>
  <dc:creator>User</dc:creator>
  <cp:lastModifiedBy>artur</cp:lastModifiedBy>
  <cp:revision>69</cp:revision>
  <dcterms:created xsi:type="dcterms:W3CDTF">2017-01-23T08:46:03Z</dcterms:created>
  <dcterms:modified xsi:type="dcterms:W3CDTF">2018-10-22T07:04:17Z</dcterms:modified>
</cp:coreProperties>
</file>