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5364" r:id="rId1"/>
  </p:sldMasterIdLst>
  <p:notesMasterIdLst>
    <p:notesMasterId r:id="rId21"/>
  </p:notesMasterIdLst>
  <p:sldIdLst>
    <p:sldId id="256" r:id="rId2"/>
    <p:sldId id="257" r:id="rId3"/>
    <p:sldId id="258" r:id="rId4"/>
    <p:sldId id="279" r:id="rId5"/>
    <p:sldId id="280" r:id="rId6"/>
    <p:sldId id="281" r:id="rId7"/>
    <p:sldId id="283" r:id="rId8"/>
    <p:sldId id="273" r:id="rId9"/>
    <p:sldId id="269" r:id="rId10"/>
    <p:sldId id="274" r:id="rId11"/>
    <p:sldId id="272" r:id="rId12"/>
    <p:sldId id="285" r:id="rId13"/>
    <p:sldId id="282" r:id="rId14"/>
    <p:sldId id="293" r:id="rId15"/>
    <p:sldId id="266" r:id="rId16"/>
    <p:sldId id="294" r:id="rId17"/>
    <p:sldId id="284" r:id="rId18"/>
    <p:sldId id="290" r:id="rId19"/>
    <p:sldId id="278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52" autoAdjust="0"/>
    <p:restoredTop sz="94576" autoAdjust="0"/>
  </p:normalViewPr>
  <p:slideViewPr>
    <p:cSldViewPr>
      <p:cViewPr>
        <p:scale>
          <a:sx n="134" d="100"/>
          <a:sy n="134" d="100"/>
        </p:scale>
        <p:origin x="2059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ksiażki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Arkusz1!$B$2:$B$9</c:f>
              <c:numCache>
                <c:formatCode>General</c:formatCode>
                <c:ptCount val="8"/>
                <c:pt idx="0">
                  <c:v>263</c:v>
                </c:pt>
                <c:pt idx="1">
                  <c:v>284</c:v>
                </c:pt>
                <c:pt idx="2">
                  <c:v>290</c:v>
                </c:pt>
                <c:pt idx="3">
                  <c:v>200</c:v>
                </c:pt>
                <c:pt idx="4">
                  <c:v>250</c:v>
                </c:pt>
                <c:pt idx="5">
                  <c:v>280</c:v>
                </c:pt>
                <c:pt idx="6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4-4B8A-9A79-C7DDEE0E817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kopie artykułów i rozdziałów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02469135802501E-2"/>
                  <c:y val="2.8060332808802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34-4B8A-9A79-C7DDEE0E817B}"/>
                </c:ext>
              </c:extLst>
            </c:dLbl>
            <c:dLbl>
              <c:idx val="1"/>
              <c:layout>
                <c:manualLayout>
                  <c:x val="1.23456790123456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34-4B8A-9A79-C7DDEE0E817B}"/>
                </c:ext>
              </c:extLst>
            </c:dLbl>
            <c:dLbl>
              <c:idx val="2"/>
              <c:layout>
                <c:manualLayout>
                  <c:x val="1.38888888888888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34-4B8A-9A79-C7DDEE0E817B}"/>
                </c:ext>
              </c:extLst>
            </c:dLbl>
            <c:dLbl>
              <c:idx val="3"/>
              <c:layout>
                <c:manualLayout>
                  <c:x val="1.8518518518518632E-2"/>
                  <c:y val="5.6120665617607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34-4B8A-9A79-C7DDEE0E817B}"/>
                </c:ext>
              </c:extLst>
            </c:dLbl>
            <c:dLbl>
              <c:idx val="4"/>
              <c:layout>
                <c:manualLayout>
                  <c:x val="1.8518518518518576E-2"/>
                  <c:y val="-1.12241331235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34-4B8A-9A79-C7DDEE0E817B}"/>
                </c:ext>
              </c:extLst>
            </c:dLbl>
            <c:dLbl>
              <c:idx val="5"/>
              <c:layout>
                <c:manualLayout>
                  <c:x val="1.8518518518518576E-2"/>
                  <c:y val="2.8060332808802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34-4B8A-9A79-C7DDEE0E817B}"/>
                </c:ext>
              </c:extLst>
            </c:dLbl>
            <c:dLbl>
              <c:idx val="6"/>
              <c:layout>
                <c:manualLayout>
                  <c:x val="1.2345679012345607E-2"/>
                  <c:y val="-1.02886698409696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34-4B8A-9A79-C7DDEE0E817B}"/>
                </c:ext>
              </c:extLst>
            </c:dLbl>
            <c:dLbl>
              <c:idx val="7"/>
              <c:layout>
                <c:manualLayout>
                  <c:x val="1.8518518518518576E-2"/>
                  <c:y val="5.6120665617606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34-4B8A-9A79-C7DDEE0E81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Arkusz1!$C$2:$C$9</c:f>
              <c:numCache>
                <c:formatCode>General</c:formatCode>
                <c:ptCount val="8"/>
                <c:pt idx="0">
                  <c:v>45</c:v>
                </c:pt>
                <c:pt idx="1">
                  <c:v>52</c:v>
                </c:pt>
                <c:pt idx="2">
                  <c:v>79</c:v>
                </c:pt>
                <c:pt idx="3">
                  <c:v>93</c:v>
                </c:pt>
                <c:pt idx="4">
                  <c:v>64</c:v>
                </c:pt>
                <c:pt idx="5">
                  <c:v>26</c:v>
                </c:pt>
                <c:pt idx="6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34-4B8A-9A79-C7DDEE0E81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8559744"/>
        <c:axId val="128860544"/>
        <c:axId val="0"/>
      </c:bar3DChart>
      <c:catAx>
        <c:axId val="12855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8860544"/>
        <c:crosses val="autoZero"/>
        <c:auto val="1"/>
        <c:lblAlgn val="ctr"/>
        <c:lblOffset val="100"/>
        <c:noMultiLvlLbl val="0"/>
      </c:catAx>
      <c:valAx>
        <c:axId val="12886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855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651234567901239E-2"/>
          <c:y val="5.2837606678977862E-2"/>
          <c:w val="0.92180555555555665"/>
          <c:h val="0.703870028073597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ksiażki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6296296296296302E-3"/>
                  <c:y val="-1.0003091506627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ED-488B-8F3C-DF25A7ADC414}"/>
                </c:ext>
              </c:extLst>
            </c:dLbl>
            <c:dLbl>
              <c:idx val="1"/>
              <c:layout>
                <c:manualLayout>
                  <c:x val="3.0864197530864283E-3"/>
                  <c:y val="-1.5004637259940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ED-488B-8F3C-DF25A7ADC414}"/>
                </c:ext>
              </c:extLst>
            </c:dLbl>
            <c:dLbl>
              <c:idx val="2"/>
              <c:layout>
                <c:manualLayout>
                  <c:x val="3.0864197530864283E-3"/>
                  <c:y val="-1.5004735715565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ED-488B-8F3C-DF25A7ADC414}"/>
                </c:ext>
              </c:extLst>
            </c:dLbl>
            <c:dLbl>
              <c:idx val="3"/>
              <c:layout>
                <c:manualLayout>
                  <c:x val="7.7160493827160151E-3"/>
                  <c:y val="-1.2503864383283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ED-488B-8F3C-DF25A7ADC414}"/>
                </c:ext>
              </c:extLst>
            </c:dLbl>
            <c:dLbl>
              <c:idx val="4"/>
              <c:layout>
                <c:manualLayout>
                  <c:x val="6.1728395061727264E-3"/>
                  <c:y val="-1.7505410136597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ED-488B-8F3C-DF25A7ADC414}"/>
                </c:ext>
              </c:extLst>
            </c:dLbl>
            <c:dLbl>
              <c:idx val="5"/>
              <c:layout>
                <c:manualLayout>
                  <c:x val="6.1728395061727264E-3"/>
                  <c:y val="-1.0003091506627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ED-488B-8F3C-DF25A7ADC414}"/>
                </c:ext>
              </c:extLst>
            </c:dLbl>
            <c:dLbl>
              <c:idx val="6"/>
              <c:layout>
                <c:manualLayout>
                  <c:x val="6.1728395061728392E-3"/>
                  <c:y val="-1.0003091506627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ED-488B-8F3C-DF25A7ADC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Arkusz1!$B$2:$B$9</c:f>
              <c:numCache>
                <c:formatCode>General</c:formatCode>
                <c:ptCount val="8"/>
                <c:pt idx="0">
                  <c:v>34</c:v>
                </c:pt>
                <c:pt idx="1">
                  <c:v>57</c:v>
                </c:pt>
                <c:pt idx="2">
                  <c:v>47</c:v>
                </c:pt>
                <c:pt idx="3">
                  <c:v>18</c:v>
                </c:pt>
                <c:pt idx="4">
                  <c:v>20</c:v>
                </c:pt>
                <c:pt idx="5">
                  <c:v>9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2ED-488B-8F3C-DF25A7ADC41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kopie (SUBITO)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9.2592592592593073E-3"/>
                  <c:y val="-7.8075310676725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ED-488B-8F3C-DF25A7ADC414}"/>
                </c:ext>
              </c:extLst>
            </c:dLbl>
            <c:dLbl>
              <c:idx val="2"/>
              <c:layout>
                <c:manualLayout>
                  <c:x val="7.7160493827161305E-3"/>
                  <c:y val="-5.14433492048486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ED-488B-8F3C-DF25A7ADC414}"/>
                </c:ext>
              </c:extLst>
            </c:dLbl>
            <c:dLbl>
              <c:idx val="3"/>
              <c:layout>
                <c:manualLayout>
                  <c:x val="6.1728395061728392E-3"/>
                  <c:y val="-7.8075310676725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ED-488B-8F3C-DF25A7ADC414}"/>
                </c:ext>
              </c:extLst>
            </c:dLbl>
            <c:dLbl>
              <c:idx val="4"/>
              <c:layout>
                <c:manualLayout>
                  <c:x val="4.6296296296296441E-3"/>
                  <c:y val="-1.2503864383283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ED-488B-8F3C-DF25A7ADC414}"/>
                </c:ext>
              </c:extLst>
            </c:dLbl>
            <c:dLbl>
              <c:idx val="5"/>
              <c:layout>
                <c:manualLayout>
                  <c:x val="3.0864197530864283E-3"/>
                  <c:y val="-1.25038643832838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2ED-488B-8F3C-DF25A7ADC414}"/>
                </c:ext>
              </c:extLst>
            </c:dLbl>
            <c:dLbl>
              <c:idx val="6"/>
              <c:layout>
                <c:manualLayout>
                  <c:x val="9.2592592592591789E-3"/>
                  <c:y val="-1.5004637259940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2ED-488B-8F3C-DF25A7ADC414}"/>
                </c:ext>
              </c:extLst>
            </c:dLbl>
            <c:dLbl>
              <c:idx val="7"/>
              <c:layout>
                <c:manualLayout>
                  <c:x val="1.3888888888888935E-2"/>
                  <c:y val="-2.5007728766567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2ED-488B-8F3C-DF25A7ADC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Arkusz1!$C$2:$C$9</c:f>
              <c:numCache>
                <c:formatCode>General</c:formatCode>
                <c:ptCount val="8"/>
                <c:pt idx="0">
                  <c:v>8</c:v>
                </c:pt>
                <c:pt idx="1">
                  <c:v>12</c:v>
                </c:pt>
                <c:pt idx="2">
                  <c:v>18</c:v>
                </c:pt>
                <c:pt idx="3">
                  <c:v>12</c:v>
                </c:pt>
                <c:pt idx="4">
                  <c:v>1</c:v>
                </c:pt>
                <c:pt idx="5">
                  <c:v>22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2ED-488B-8F3C-DF25A7ADC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1015808"/>
        <c:axId val="135254784"/>
        <c:axId val="0"/>
      </c:bar3DChart>
      <c:catAx>
        <c:axId val="1310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5254784"/>
        <c:crosses val="autoZero"/>
        <c:auto val="1"/>
        <c:lblAlgn val="ctr"/>
        <c:lblOffset val="100"/>
        <c:noMultiLvlLbl val="0"/>
      </c:catAx>
      <c:valAx>
        <c:axId val="1352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01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książki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Arkusz1!$B$2:$B$9</c:f>
              <c:numCache>
                <c:formatCode>General</c:formatCode>
                <c:ptCount val="8"/>
                <c:pt idx="0">
                  <c:v>726</c:v>
                </c:pt>
                <c:pt idx="1">
                  <c:v>650</c:v>
                </c:pt>
                <c:pt idx="2">
                  <c:v>710</c:v>
                </c:pt>
                <c:pt idx="3">
                  <c:v>420</c:v>
                </c:pt>
                <c:pt idx="4">
                  <c:v>411</c:v>
                </c:pt>
                <c:pt idx="5">
                  <c:v>200</c:v>
                </c:pt>
                <c:pt idx="6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4-4BD7-A467-575F86ACA0F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kopie artykułów i rozdziałów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1591929334354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24-4BD7-A467-575F86ACA0F0}"/>
                </c:ext>
              </c:extLst>
            </c:dLbl>
            <c:dLbl>
              <c:idx val="1"/>
              <c:layout>
                <c:manualLayout>
                  <c:x val="1.4159192933435438E-2"/>
                  <c:y val="-2.7703785885946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24-4BD7-A467-575F86ACA0F0}"/>
                </c:ext>
              </c:extLst>
            </c:dLbl>
            <c:dLbl>
              <c:idx val="2"/>
              <c:layout>
                <c:manualLayout>
                  <c:x val="1.4159192933435372E-2"/>
                  <c:y val="-2.7703785885947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24-4BD7-A467-575F86ACA0F0}"/>
                </c:ext>
              </c:extLst>
            </c:dLbl>
            <c:dLbl>
              <c:idx val="3"/>
              <c:layout>
                <c:manualLayout>
                  <c:x val="1.25859492741648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24-4BD7-A467-575F86ACA0F0}"/>
                </c:ext>
              </c:extLst>
            </c:dLbl>
            <c:dLbl>
              <c:idx val="4"/>
              <c:layout>
                <c:manualLayout>
                  <c:x val="2.2025411229788464E-2"/>
                  <c:y val="-1.01579374794864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24-4BD7-A467-575F86ACA0F0}"/>
                </c:ext>
              </c:extLst>
            </c:dLbl>
            <c:dLbl>
              <c:idx val="5"/>
              <c:layout>
                <c:manualLayout>
                  <c:x val="9.439461955623665E-3"/>
                  <c:y val="-2.7703785885946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44320231145416E-2"/>
                      <c:h val="5.92583980100392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B24-4BD7-A467-575F86ACA0F0}"/>
                </c:ext>
              </c:extLst>
            </c:dLbl>
            <c:dLbl>
              <c:idx val="6"/>
              <c:layout>
                <c:manualLayout>
                  <c:x val="1.2585949274164837E-2"/>
                  <c:y val="-1.01579374794864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24-4BD7-A467-575F86ACA0F0}"/>
                </c:ext>
              </c:extLst>
            </c:dLbl>
            <c:dLbl>
              <c:idx val="7"/>
              <c:layout>
                <c:manualLayout>
                  <c:x val="1.8878923911247257E-2"/>
                  <c:y val="-2.7703785885947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24-4BD7-A467-575F86ACA0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Arkusz1!$C$2:$C$9</c:f>
              <c:numCache>
                <c:formatCode>General</c:formatCode>
                <c:ptCount val="8"/>
                <c:pt idx="0">
                  <c:v>55</c:v>
                </c:pt>
                <c:pt idx="1">
                  <c:v>54</c:v>
                </c:pt>
                <c:pt idx="2">
                  <c:v>52</c:v>
                </c:pt>
                <c:pt idx="3">
                  <c:v>40</c:v>
                </c:pt>
                <c:pt idx="4">
                  <c:v>42</c:v>
                </c:pt>
                <c:pt idx="5">
                  <c:v>54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B24-4BD7-A467-575F86ACA0F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A-8B24-4BD7-A467-575F86ACA0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8504064"/>
        <c:axId val="138505600"/>
        <c:axId val="0"/>
      </c:bar3DChart>
      <c:catAx>
        <c:axId val="13850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8505600"/>
        <c:crosses val="autoZero"/>
        <c:auto val="1"/>
        <c:lblAlgn val="ctr"/>
        <c:lblOffset val="100"/>
        <c:noMultiLvlLbl val="0"/>
      </c:catAx>
      <c:valAx>
        <c:axId val="13850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850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książki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Arkusz1!$B$2:$B$9</c:f>
              <c:numCache>
                <c:formatCode>General</c:formatCode>
                <c:ptCount val="8"/>
                <c:pt idx="0">
                  <c:v>8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6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B-4A42-B222-1FAB3E65EDD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kopie artykułów i rozdziałów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2.23765432098765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3B-4A42-B222-1FAB3E65E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Arkusz1!$C$2:$C$9</c:f>
              <c:numCache>
                <c:formatCode>General</c:formatCode>
                <c:ptCount val="8"/>
                <c:pt idx="0">
                  <c:v>5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3B-4A42-B222-1FAB3E65ED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2351488"/>
        <c:axId val="132353024"/>
        <c:axId val="0"/>
      </c:bar3DChart>
      <c:catAx>
        <c:axId val="13235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2353024"/>
        <c:crosses val="autoZero"/>
        <c:auto val="1"/>
        <c:lblAlgn val="ctr"/>
        <c:lblOffset val="100"/>
        <c:noMultiLvlLbl val="0"/>
      </c:catAx>
      <c:valAx>
        <c:axId val="1323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235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BBB8B-76CF-4328-90FA-0F680601AF1E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47614B7-139C-458F-8120-CB05C323C964}">
      <dgm:prSet phldrT="[Tekst]" custT="1"/>
      <dgm:spPr/>
      <dgm:t>
        <a:bodyPr/>
        <a:lstStyle/>
        <a:p>
          <a:r>
            <a:rPr lang="pl-PL" sz="1800" b="1" dirty="0" smtClean="0">
              <a:latin typeface="Times New Roman" pitchFamily="18" charset="0"/>
              <a:cs typeface="Times New Roman" pitchFamily="18" charset="0"/>
            </a:rPr>
            <a:t>Sekcja Informacji Naukowej</a:t>
          </a:r>
          <a:endParaRPr lang="pl-PL" sz="1800" b="1" dirty="0">
            <a:latin typeface="Times New Roman" pitchFamily="18" charset="0"/>
            <a:cs typeface="Times New Roman" pitchFamily="18" charset="0"/>
          </a:endParaRPr>
        </a:p>
      </dgm:t>
    </dgm:pt>
    <dgm:pt modelId="{0A57407F-3A52-445E-8690-B44B7BB150B4}" type="parTrans" cxnId="{21AAACBE-D990-4632-8597-D3B5D0CC9E7A}">
      <dgm:prSet/>
      <dgm:spPr/>
      <dgm:t>
        <a:bodyPr/>
        <a:lstStyle/>
        <a:p>
          <a:endParaRPr lang="pl-PL"/>
        </a:p>
      </dgm:t>
    </dgm:pt>
    <dgm:pt modelId="{C30C177F-C59A-4895-A3E4-96B02C9205DB}" type="sibTrans" cxnId="{21AAACBE-D990-4632-8597-D3B5D0CC9E7A}">
      <dgm:prSet/>
      <dgm:spPr/>
      <dgm:t>
        <a:bodyPr/>
        <a:lstStyle/>
        <a:p>
          <a:endParaRPr lang="pl-PL"/>
        </a:p>
      </dgm:t>
    </dgm:pt>
    <dgm:pt modelId="{ED993282-CEF9-40E4-93F6-168B8E5F8F94}">
      <dgm:prSet phldrT="[Tekst]" custT="1"/>
      <dgm:spPr/>
      <dgm:t>
        <a:bodyPr/>
        <a:lstStyle/>
        <a:p>
          <a:r>
            <a:rPr lang="pl-PL" sz="1400" b="1" dirty="0" smtClean="0">
              <a:latin typeface="Times New Roman" pitchFamily="18" charset="0"/>
              <a:cs typeface="Times New Roman" pitchFamily="18" charset="0"/>
            </a:rPr>
            <a:t>Baza Dorobku Naukowego Pracowników UKW</a:t>
          </a:r>
          <a:endParaRPr lang="pl-PL" sz="1400" b="1" dirty="0">
            <a:latin typeface="Times New Roman" pitchFamily="18" charset="0"/>
            <a:cs typeface="Times New Roman" pitchFamily="18" charset="0"/>
          </a:endParaRPr>
        </a:p>
      </dgm:t>
    </dgm:pt>
    <dgm:pt modelId="{726A8FC8-BE64-4038-95AC-BC3C779B772F}" type="parTrans" cxnId="{53FC9F57-3E10-4953-B57F-10CCD8D50E9F}">
      <dgm:prSet/>
      <dgm:spPr/>
      <dgm:t>
        <a:bodyPr/>
        <a:lstStyle/>
        <a:p>
          <a:endParaRPr lang="pl-PL"/>
        </a:p>
      </dgm:t>
    </dgm:pt>
    <dgm:pt modelId="{0B604D16-55AC-4C43-8AF1-60EAEB25FA36}" type="sibTrans" cxnId="{53FC9F57-3E10-4953-B57F-10CCD8D50E9F}">
      <dgm:prSet/>
      <dgm:spPr/>
      <dgm:t>
        <a:bodyPr/>
        <a:lstStyle/>
        <a:p>
          <a:endParaRPr lang="pl-PL" sz="1800" dirty="0"/>
        </a:p>
      </dgm:t>
    </dgm:pt>
    <dgm:pt modelId="{EC83ADC7-34CB-40DD-8D11-CCAAE1C054B0}">
      <dgm:prSet phldrT="[Tekst]" custT="1"/>
      <dgm:spPr/>
      <dgm:t>
        <a:bodyPr/>
        <a:lstStyle/>
        <a:p>
          <a:r>
            <a:rPr lang="pl-PL" sz="1800" b="1" dirty="0" smtClean="0">
              <a:latin typeface="Times New Roman" pitchFamily="18" charset="0"/>
              <a:cs typeface="Times New Roman" pitchFamily="18" charset="0"/>
            </a:rPr>
            <a:t>Repozytorium</a:t>
          </a:r>
          <a:endParaRPr lang="pl-PL" sz="1800" b="1" dirty="0">
            <a:latin typeface="Times New Roman" pitchFamily="18" charset="0"/>
            <a:cs typeface="Times New Roman" pitchFamily="18" charset="0"/>
          </a:endParaRPr>
        </a:p>
      </dgm:t>
    </dgm:pt>
    <dgm:pt modelId="{C5FF8F5E-44E7-434F-95A8-157AA0D76A73}" type="parTrans" cxnId="{7BE25303-AE05-434C-9286-08BBDE7355DA}">
      <dgm:prSet/>
      <dgm:spPr/>
      <dgm:t>
        <a:bodyPr/>
        <a:lstStyle/>
        <a:p>
          <a:endParaRPr lang="pl-PL"/>
        </a:p>
      </dgm:t>
    </dgm:pt>
    <dgm:pt modelId="{5460F0C8-1FB8-4FDE-9B64-F9951BF97BA0}" type="sibTrans" cxnId="{7BE25303-AE05-434C-9286-08BBDE7355DA}">
      <dgm:prSet/>
      <dgm:spPr/>
      <dgm:t>
        <a:bodyPr/>
        <a:lstStyle/>
        <a:p>
          <a:endParaRPr lang="pl-PL" sz="1800" dirty="0"/>
        </a:p>
      </dgm:t>
    </dgm:pt>
    <dgm:pt modelId="{A03ADD20-0E08-486F-A2C1-B3CD5247BEF2}">
      <dgm:prSet phldrT="[Tekst]"/>
      <dgm:spPr/>
      <dgm:t>
        <a:bodyPr/>
        <a:lstStyle/>
        <a:p>
          <a:endParaRPr lang="pl-PL" dirty="0"/>
        </a:p>
      </dgm:t>
    </dgm:pt>
    <dgm:pt modelId="{284DD528-9ECE-47D8-B502-0079E68A5076}" type="parTrans" cxnId="{9693BD39-B184-4FE9-A6BC-AEACA2C6C13E}">
      <dgm:prSet/>
      <dgm:spPr/>
      <dgm:t>
        <a:bodyPr/>
        <a:lstStyle/>
        <a:p>
          <a:endParaRPr lang="pl-PL"/>
        </a:p>
      </dgm:t>
    </dgm:pt>
    <dgm:pt modelId="{3DD7610C-6FA9-42F8-AF44-E4D44820C3D0}" type="sibTrans" cxnId="{9693BD39-B184-4FE9-A6BC-AEACA2C6C13E}">
      <dgm:prSet/>
      <dgm:spPr/>
      <dgm:t>
        <a:bodyPr/>
        <a:lstStyle/>
        <a:p>
          <a:endParaRPr lang="pl-PL"/>
        </a:p>
      </dgm:t>
    </dgm:pt>
    <dgm:pt modelId="{B006156E-1EDA-48AF-BFA5-CDF80DF10F7C}">
      <dgm:prSet phldrT="[Tekst]"/>
      <dgm:spPr/>
      <dgm:t>
        <a:bodyPr/>
        <a:lstStyle/>
        <a:p>
          <a:endParaRPr lang="pl-PL" dirty="0"/>
        </a:p>
      </dgm:t>
    </dgm:pt>
    <dgm:pt modelId="{2FB6B02F-7478-4B0F-9D31-BB0825941A27}" type="parTrans" cxnId="{00BEC3E4-90E8-4992-926B-E60950D4A38F}">
      <dgm:prSet/>
      <dgm:spPr/>
      <dgm:t>
        <a:bodyPr/>
        <a:lstStyle/>
        <a:p>
          <a:endParaRPr lang="pl-PL"/>
        </a:p>
      </dgm:t>
    </dgm:pt>
    <dgm:pt modelId="{81FF580D-0DC5-4026-96D0-831B05005850}" type="sibTrans" cxnId="{00BEC3E4-90E8-4992-926B-E60950D4A38F}">
      <dgm:prSet/>
      <dgm:spPr/>
      <dgm:t>
        <a:bodyPr/>
        <a:lstStyle/>
        <a:p>
          <a:endParaRPr lang="pl-PL"/>
        </a:p>
      </dgm:t>
    </dgm:pt>
    <dgm:pt modelId="{71E5F3C5-3000-4839-96C9-DED7579FDA79}">
      <dgm:prSet phldrT="[Tekst]" phldr="1"/>
      <dgm:spPr/>
      <dgm:t>
        <a:bodyPr/>
        <a:lstStyle/>
        <a:p>
          <a:endParaRPr lang="pl-PL" dirty="0"/>
        </a:p>
      </dgm:t>
    </dgm:pt>
    <dgm:pt modelId="{3D03EA49-385F-4D08-8B42-81E9E1C4FC66}" type="parTrans" cxnId="{5E88924B-6E66-41CA-9696-2F387172AC62}">
      <dgm:prSet/>
      <dgm:spPr/>
      <dgm:t>
        <a:bodyPr/>
        <a:lstStyle/>
        <a:p>
          <a:endParaRPr lang="pl-PL"/>
        </a:p>
      </dgm:t>
    </dgm:pt>
    <dgm:pt modelId="{49254F53-3F9E-4D31-86A3-73844488A28B}" type="sibTrans" cxnId="{5E88924B-6E66-41CA-9696-2F387172AC62}">
      <dgm:prSet/>
      <dgm:spPr/>
      <dgm:t>
        <a:bodyPr/>
        <a:lstStyle/>
        <a:p>
          <a:endParaRPr lang="pl-PL"/>
        </a:p>
      </dgm:t>
    </dgm:pt>
    <dgm:pt modelId="{D2D6A6CE-9703-4183-B4A1-38D7C088495A}">
      <dgm:prSet phldrT="[Tekst]" phldr="1"/>
      <dgm:spPr/>
      <dgm:t>
        <a:bodyPr/>
        <a:lstStyle/>
        <a:p>
          <a:endParaRPr lang="pl-PL" dirty="0"/>
        </a:p>
      </dgm:t>
    </dgm:pt>
    <dgm:pt modelId="{F41CCAC5-E0DF-4857-ADDD-E8F8EC17D5A7}" type="parTrans" cxnId="{954E4D3F-B7C3-4741-8AC3-2D488F3EB25B}">
      <dgm:prSet/>
      <dgm:spPr/>
      <dgm:t>
        <a:bodyPr/>
        <a:lstStyle/>
        <a:p>
          <a:endParaRPr lang="pl-PL"/>
        </a:p>
      </dgm:t>
    </dgm:pt>
    <dgm:pt modelId="{C1FBBF1F-CEA1-4685-94FD-B23AA6903B68}" type="sibTrans" cxnId="{954E4D3F-B7C3-4741-8AC3-2D488F3EB25B}">
      <dgm:prSet/>
      <dgm:spPr/>
      <dgm:t>
        <a:bodyPr/>
        <a:lstStyle/>
        <a:p>
          <a:endParaRPr lang="pl-PL"/>
        </a:p>
      </dgm:t>
    </dgm:pt>
    <dgm:pt modelId="{BA618665-7DB0-4DFB-818D-58994B3EA162}">
      <dgm:prSet phldrT="[Tekst]" phldr="1"/>
      <dgm:spPr/>
      <dgm:t>
        <a:bodyPr/>
        <a:lstStyle/>
        <a:p>
          <a:endParaRPr lang="pl-PL" dirty="0"/>
        </a:p>
      </dgm:t>
    </dgm:pt>
    <dgm:pt modelId="{BF60BD80-22CC-4CCD-A350-2CA47C0BE99D}" type="parTrans" cxnId="{697567FE-D648-4FC1-9106-FD42E89BB80A}">
      <dgm:prSet/>
      <dgm:spPr/>
      <dgm:t>
        <a:bodyPr/>
        <a:lstStyle/>
        <a:p>
          <a:endParaRPr lang="pl-PL"/>
        </a:p>
      </dgm:t>
    </dgm:pt>
    <dgm:pt modelId="{C46262D1-4A31-438E-B034-C6EB2EE4952E}" type="sibTrans" cxnId="{697567FE-D648-4FC1-9106-FD42E89BB80A}">
      <dgm:prSet/>
      <dgm:spPr/>
      <dgm:t>
        <a:bodyPr/>
        <a:lstStyle/>
        <a:p>
          <a:endParaRPr lang="pl-PL"/>
        </a:p>
      </dgm:t>
    </dgm:pt>
    <dgm:pt modelId="{FD526E19-1775-4149-BAC6-3368BA7DC49F}">
      <dgm:prSet phldrT="[Tekst]" phldr="1"/>
      <dgm:spPr/>
      <dgm:t>
        <a:bodyPr/>
        <a:lstStyle/>
        <a:p>
          <a:endParaRPr lang="pl-PL" dirty="0"/>
        </a:p>
      </dgm:t>
    </dgm:pt>
    <dgm:pt modelId="{7A854EB8-5FBA-460D-8E54-F95DF5D464F6}" type="parTrans" cxnId="{161D6AAD-D16C-4C36-9D47-EB252E77E054}">
      <dgm:prSet/>
      <dgm:spPr/>
      <dgm:t>
        <a:bodyPr/>
        <a:lstStyle/>
        <a:p>
          <a:endParaRPr lang="pl-PL"/>
        </a:p>
      </dgm:t>
    </dgm:pt>
    <dgm:pt modelId="{4A384495-5A81-4591-9DF4-7BDF260FAFCA}" type="sibTrans" cxnId="{161D6AAD-D16C-4C36-9D47-EB252E77E054}">
      <dgm:prSet/>
      <dgm:spPr/>
      <dgm:t>
        <a:bodyPr/>
        <a:lstStyle/>
        <a:p>
          <a:endParaRPr lang="pl-PL"/>
        </a:p>
      </dgm:t>
    </dgm:pt>
    <dgm:pt modelId="{31856730-87FD-4B49-8568-82471368CC87}">
      <dgm:prSet/>
      <dgm:spPr/>
      <dgm:t>
        <a:bodyPr/>
        <a:lstStyle/>
        <a:p>
          <a:endParaRPr lang="pl-PL" dirty="0"/>
        </a:p>
      </dgm:t>
    </dgm:pt>
    <dgm:pt modelId="{E80E51F8-1062-46E5-80AF-39F9D0F1E697}" type="parTrans" cxnId="{3660517D-7382-4908-925F-20185E35CEEF}">
      <dgm:prSet/>
      <dgm:spPr/>
      <dgm:t>
        <a:bodyPr/>
        <a:lstStyle/>
        <a:p>
          <a:endParaRPr lang="pl-PL"/>
        </a:p>
      </dgm:t>
    </dgm:pt>
    <dgm:pt modelId="{71B8967C-DC07-4F5B-9E3E-803A1994D365}" type="sibTrans" cxnId="{3660517D-7382-4908-925F-20185E35CEEF}">
      <dgm:prSet/>
      <dgm:spPr/>
      <dgm:t>
        <a:bodyPr/>
        <a:lstStyle/>
        <a:p>
          <a:endParaRPr lang="pl-PL"/>
        </a:p>
      </dgm:t>
    </dgm:pt>
    <dgm:pt modelId="{E119AE96-CA98-4C36-AE82-E0BD1BDCE4E4}">
      <dgm:prSet custT="1"/>
      <dgm:spPr/>
      <dgm:t>
        <a:bodyPr/>
        <a:lstStyle/>
        <a:p>
          <a:r>
            <a:rPr lang="pl-PL" sz="1800" b="1" dirty="0" smtClean="0">
              <a:latin typeface="Times New Roman" pitchFamily="18" charset="0"/>
              <a:cs typeface="Times New Roman" pitchFamily="18" charset="0"/>
            </a:rPr>
            <a:t>Szkolenia Dydaktyka </a:t>
          </a:r>
        </a:p>
      </dgm:t>
    </dgm:pt>
    <dgm:pt modelId="{B0CBD7A6-C2F9-444D-A560-E9E54AB3FD17}" type="parTrans" cxnId="{9E4AC2C7-76A9-4F8D-B088-0EFC36D301CD}">
      <dgm:prSet/>
      <dgm:spPr/>
      <dgm:t>
        <a:bodyPr/>
        <a:lstStyle/>
        <a:p>
          <a:endParaRPr lang="pl-PL"/>
        </a:p>
      </dgm:t>
    </dgm:pt>
    <dgm:pt modelId="{D2653A8D-36C5-4B61-88B8-5182DDF26CB0}" type="sibTrans" cxnId="{9E4AC2C7-76A9-4F8D-B088-0EFC36D301CD}">
      <dgm:prSet/>
      <dgm:spPr/>
      <dgm:t>
        <a:bodyPr/>
        <a:lstStyle/>
        <a:p>
          <a:endParaRPr lang="pl-PL" sz="1800" dirty="0"/>
        </a:p>
      </dgm:t>
    </dgm:pt>
    <dgm:pt modelId="{2516971D-824F-4DBF-87ED-1011C245E88B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l-PL" sz="1400" b="1" dirty="0" smtClean="0">
              <a:latin typeface="Times New Roman" pitchFamily="18" charset="0"/>
              <a:cs typeface="Times New Roman" pitchFamily="18" charset="0"/>
            </a:rPr>
            <a:t>Wypożyczalnia Międzybiblioteczna </a:t>
          </a:r>
          <a:endParaRPr lang="pl-PL" sz="1400" b="1" dirty="0">
            <a:latin typeface="Times New Roman" pitchFamily="18" charset="0"/>
            <a:cs typeface="Times New Roman" pitchFamily="18" charset="0"/>
          </a:endParaRPr>
        </a:p>
      </dgm:t>
    </dgm:pt>
    <dgm:pt modelId="{5367E1A5-107C-4C11-93BF-F3D273C91775}" type="parTrans" cxnId="{3192087A-1106-4FE9-AB09-59FDF7344756}">
      <dgm:prSet/>
      <dgm:spPr/>
      <dgm:t>
        <a:bodyPr/>
        <a:lstStyle/>
        <a:p>
          <a:endParaRPr lang="pl-PL"/>
        </a:p>
      </dgm:t>
    </dgm:pt>
    <dgm:pt modelId="{E94EC8B9-D562-4A09-AF97-A29C66BD8607}" type="sibTrans" cxnId="{3192087A-1106-4FE9-AB09-59FDF7344756}">
      <dgm:prSet/>
      <dgm:spPr/>
      <dgm:t>
        <a:bodyPr/>
        <a:lstStyle/>
        <a:p>
          <a:endParaRPr lang="pl-PL" sz="1800" dirty="0"/>
        </a:p>
      </dgm:t>
    </dgm:pt>
    <dgm:pt modelId="{9797EE68-DB6E-4188-A2C4-0A6132823989}">
      <dgm:prSet phldrT="[Tekst]"/>
      <dgm:spPr/>
      <dgm:t>
        <a:bodyPr/>
        <a:lstStyle/>
        <a:p>
          <a:endParaRPr lang="pl-PL" dirty="0"/>
        </a:p>
      </dgm:t>
    </dgm:pt>
    <dgm:pt modelId="{3773FB09-25E1-48A4-9CA8-6AE4347C8147}" type="parTrans" cxnId="{655748CC-809B-4568-9766-4BBB3DC63C96}">
      <dgm:prSet/>
      <dgm:spPr/>
      <dgm:t>
        <a:bodyPr/>
        <a:lstStyle/>
        <a:p>
          <a:endParaRPr lang="pl-PL"/>
        </a:p>
      </dgm:t>
    </dgm:pt>
    <dgm:pt modelId="{EB75A619-DF58-4D38-8394-86994BA5E4D6}" type="sibTrans" cxnId="{655748CC-809B-4568-9766-4BBB3DC63C96}">
      <dgm:prSet/>
      <dgm:spPr/>
      <dgm:t>
        <a:bodyPr/>
        <a:lstStyle/>
        <a:p>
          <a:endParaRPr lang="pl-PL"/>
        </a:p>
      </dgm:t>
    </dgm:pt>
    <dgm:pt modelId="{D44E6F6E-D317-4673-89CA-C140DC6F335C}" type="pres">
      <dgm:prSet presAssocID="{732BBB8B-76CF-4328-90FA-0F680601AF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265540B-0DF2-4E2B-B6BB-BE9C8387C526}" type="pres">
      <dgm:prSet presAssocID="{F47614B7-139C-458F-8120-CB05C323C964}" presName="centerShape" presStyleLbl="node0" presStyleIdx="0" presStyleCnt="1" custScaleX="115677" custScaleY="102545"/>
      <dgm:spPr/>
      <dgm:t>
        <a:bodyPr/>
        <a:lstStyle/>
        <a:p>
          <a:endParaRPr lang="pl-PL"/>
        </a:p>
      </dgm:t>
    </dgm:pt>
    <dgm:pt modelId="{B757AC54-E2C6-43CF-BC1B-CB9174C05713}" type="pres">
      <dgm:prSet presAssocID="{ED993282-CEF9-40E4-93F6-168B8E5F8F94}" presName="node" presStyleLbl="node1" presStyleIdx="0" presStyleCnt="4" custScaleX="1788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4C20DA-3C70-4B49-8C0A-21D659DE69B8}" type="pres">
      <dgm:prSet presAssocID="{ED993282-CEF9-40E4-93F6-168B8E5F8F94}" presName="dummy" presStyleCnt="0"/>
      <dgm:spPr/>
      <dgm:t>
        <a:bodyPr/>
        <a:lstStyle/>
        <a:p>
          <a:endParaRPr lang="pl-PL"/>
        </a:p>
      </dgm:t>
    </dgm:pt>
    <dgm:pt modelId="{7AE8D9E4-A57D-4E4A-8E57-D7D0091240E9}" type="pres">
      <dgm:prSet presAssocID="{0B604D16-55AC-4C43-8AF1-60EAEB25FA36}" presName="sibTrans" presStyleLbl="sibTrans2D1" presStyleIdx="0" presStyleCnt="4"/>
      <dgm:spPr/>
      <dgm:t>
        <a:bodyPr/>
        <a:lstStyle/>
        <a:p>
          <a:endParaRPr lang="pl-PL"/>
        </a:p>
      </dgm:t>
    </dgm:pt>
    <dgm:pt modelId="{4E163D1C-7317-4D6C-AE9E-C4D1AAF64B86}" type="pres">
      <dgm:prSet presAssocID="{E119AE96-CA98-4C36-AE82-E0BD1BDCE4E4}" presName="node" presStyleLbl="node1" presStyleIdx="1" presStyleCnt="4" custScaleX="165320" custScaleY="110182" custRadScaleRad="123132" custRadScaleInc="-6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FEB57A-90D2-482C-9491-A9F7670B2D8D}" type="pres">
      <dgm:prSet presAssocID="{E119AE96-CA98-4C36-AE82-E0BD1BDCE4E4}" presName="dummy" presStyleCnt="0"/>
      <dgm:spPr/>
      <dgm:t>
        <a:bodyPr/>
        <a:lstStyle/>
        <a:p>
          <a:endParaRPr lang="pl-PL"/>
        </a:p>
      </dgm:t>
    </dgm:pt>
    <dgm:pt modelId="{C75E0E91-4551-4C02-A554-B1F6E8A7F66D}" type="pres">
      <dgm:prSet presAssocID="{D2653A8D-36C5-4B61-88B8-5182DDF26CB0}" presName="sibTrans" presStyleLbl="sibTrans2D1" presStyleIdx="1" presStyleCnt="4"/>
      <dgm:spPr/>
      <dgm:t>
        <a:bodyPr/>
        <a:lstStyle/>
        <a:p>
          <a:endParaRPr lang="pl-PL"/>
        </a:p>
      </dgm:t>
    </dgm:pt>
    <dgm:pt modelId="{9772333B-22FF-4AF9-9433-41E630FBE7FD}" type="pres">
      <dgm:prSet presAssocID="{2516971D-824F-4DBF-87ED-1011C245E88B}" presName="node" presStyleLbl="node1" presStyleIdx="2" presStyleCnt="4" custScaleX="178839" custRadScaleRad="104219" custRadScaleInc="-103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743DAF-2A80-4145-BCEB-179D905C820A}" type="pres">
      <dgm:prSet presAssocID="{2516971D-824F-4DBF-87ED-1011C245E88B}" presName="dummy" presStyleCnt="0"/>
      <dgm:spPr/>
      <dgm:t>
        <a:bodyPr/>
        <a:lstStyle/>
        <a:p>
          <a:endParaRPr lang="pl-PL"/>
        </a:p>
      </dgm:t>
    </dgm:pt>
    <dgm:pt modelId="{62EED57C-0B1F-49E5-A60B-AD295A5C62B2}" type="pres">
      <dgm:prSet presAssocID="{E94EC8B9-D562-4A09-AF97-A29C66BD8607}" presName="sibTrans" presStyleLbl="sibTrans2D1" presStyleIdx="2" presStyleCnt="4"/>
      <dgm:spPr/>
      <dgm:t>
        <a:bodyPr/>
        <a:lstStyle/>
        <a:p>
          <a:endParaRPr lang="pl-PL"/>
        </a:p>
      </dgm:t>
    </dgm:pt>
    <dgm:pt modelId="{D84BE592-6BC5-41B8-A5F2-98BF48126192}" type="pres">
      <dgm:prSet presAssocID="{EC83ADC7-34CB-40DD-8D11-CCAAE1C054B0}" presName="node" presStyleLbl="node1" presStyleIdx="3" presStyleCnt="4" custScaleX="169751" custScaleY="121858" custRadScaleRad="124495" custRadScaleInc="-52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6DEBB8-482C-487A-9746-560A274CB4CA}" type="pres">
      <dgm:prSet presAssocID="{EC83ADC7-34CB-40DD-8D11-CCAAE1C054B0}" presName="dummy" presStyleCnt="0"/>
      <dgm:spPr/>
      <dgm:t>
        <a:bodyPr/>
        <a:lstStyle/>
        <a:p>
          <a:endParaRPr lang="pl-PL"/>
        </a:p>
      </dgm:t>
    </dgm:pt>
    <dgm:pt modelId="{E4E4503B-B4A4-462C-9826-DAC35843F70E}" type="pres">
      <dgm:prSet presAssocID="{5460F0C8-1FB8-4FDE-9B64-F9951BF97BA0}" presName="sibTrans" presStyleLbl="sibTrans2D1" presStyleIdx="3" presStyleCnt="4"/>
      <dgm:spPr/>
      <dgm:t>
        <a:bodyPr/>
        <a:lstStyle/>
        <a:p>
          <a:endParaRPr lang="pl-PL"/>
        </a:p>
      </dgm:t>
    </dgm:pt>
  </dgm:ptLst>
  <dgm:cxnLst>
    <dgm:cxn modelId="{3660517D-7382-4908-925F-20185E35CEEF}" srcId="{732BBB8B-76CF-4328-90FA-0F680601AF1E}" destId="{31856730-87FD-4B49-8568-82471368CC87}" srcOrd="1" destOrd="0" parTransId="{E80E51F8-1062-46E5-80AF-39F9D0F1E697}" sibTransId="{71B8967C-DC07-4F5B-9E3E-803A1994D365}"/>
    <dgm:cxn modelId="{7EAAF229-72D7-4203-A020-AE1993A061B8}" type="presOf" srcId="{0B604D16-55AC-4C43-8AF1-60EAEB25FA36}" destId="{7AE8D9E4-A57D-4E4A-8E57-D7D0091240E9}" srcOrd="0" destOrd="0" presId="urn:microsoft.com/office/officeart/2005/8/layout/radial6"/>
    <dgm:cxn modelId="{9E4AC2C7-76A9-4F8D-B088-0EFC36D301CD}" srcId="{F47614B7-139C-458F-8120-CB05C323C964}" destId="{E119AE96-CA98-4C36-AE82-E0BD1BDCE4E4}" srcOrd="1" destOrd="0" parTransId="{B0CBD7A6-C2F9-444D-A560-E9E54AB3FD17}" sibTransId="{D2653A8D-36C5-4B61-88B8-5182DDF26CB0}"/>
    <dgm:cxn modelId="{C5C89EC1-BEA3-4B56-9AAB-20030ED182D9}" type="presOf" srcId="{5460F0C8-1FB8-4FDE-9B64-F9951BF97BA0}" destId="{E4E4503B-B4A4-462C-9826-DAC35843F70E}" srcOrd="0" destOrd="0" presId="urn:microsoft.com/office/officeart/2005/8/layout/radial6"/>
    <dgm:cxn modelId="{21AAACBE-D990-4632-8597-D3B5D0CC9E7A}" srcId="{732BBB8B-76CF-4328-90FA-0F680601AF1E}" destId="{F47614B7-139C-458F-8120-CB05C323C964}" srcOrd="0" destOrd="0" parTransId="{0A57407F-3A52-445E-8690-B44B7BB150B4}" sibTransId="{C30C177F-C59A-4895-A3E4-96B02C9205DB}"/>
    <dgm:cxn modelId="{5E88924B-6E66-41CA-9696-2F387172AC62}" srcId="{A03ADD20-0E08-486F-A2C1-B3CD5247BEF2}" destId="{71E5F3C5-3000-4839-96C9-DED7579FDA79}" srcOrd="2" destOrd="0" parTransId="{3D03EA49-385F-4D08-8B42-81E9E1C4FC66}" sibTransId="{49254F53-3F9E-4D31-86A3-73844488A28B}"/>
    <dgm:cxn modelId="{C01BFE60-BB01-4E8A-BCBD-50FAC1ADBE02}" type="presOf" srcId="{D2653A8D-36C5-4B61-88B8-5182DDF26CB0}" destId="{C75E0E91-4551-4C02-A554-B1F6E8A7F66D}" srcOrd="0" destOrd="0" presId="urn:microsoft.com/office/officeart/2005/8/layout/radial6"/>
    <dgm:cxn modelId="{1EC3D341-54B6-49CF-BC4B-697D31C3434A}" type="presOf" srcId="{732BBB8B-76CF-4328-90FA-0F680601AF1E}" destId="{D44E6F6E-D317-4673-89CA-C140DC6F335C}" srcOrd="0" destOrd="0" presId="urn:microsoft.com/office/officeart/2005/8/layout/radial6"/>
    <dgm:cxn modelId="{C329F80B-1657-40B3-9691-4838147B4452}" type="presOf" srcId="{F47614B7-139C-458F-8120-CB05C323C964}" destId="{E265540B-0DF2-4E2B-B6BB-BE9C8387C526}" srcOrd="0" destOrd="0" presId="urn:microsoft.com/office/officeart/2005/8/layout/radial6"/>
    <dgm:cxn modelId="{9693BD39-B184-4FE9-A6BC-AEACA2C6C13E}" srcId="{732BBB8B-76CF-4328-90FA-0F680601AF1E}" destId="{A03ADD20-0E08-486F-A2C1-B3CD5247BEF2}" srcOrd="2" destOrd="0" parTransId="{284DD528-9ECE-47D8-B502-0079E68A5076}" sibTransId="{3DD7610C-6FA9-42F8-AF44-E4D44820C3D0}"/>
    <dgm:cxn modelId="{7BE25303-AE05-434C-9286-08BBDE7355DA}" srcId="{F47614B7-139C-458F-8120-CB05C323C964}" destId="{EC83ADC7-34CB-40DD-8D11-CCAAE1C054B0}" srcOrd="3" destOrd="0" parTransId="{C5FF8F5E-44E7-434F-95A8-157AA0D76A73}" sibTransId="{5460F0C8-1FB8-4FDE-9B64-F9951BF97BA0}"/>
    <dgm:cxn modelId="{954E4D3F-B7C3-4741-8AC3-2D488F3EB25B}" srcId="{732BBB8B-76CF-4328-90FA-0F680601AF1E}" destId="{D2D6A6CE-9703-4183-B4A1-38D7C088495A}" srcOrd="3" destOrd="0" parTransId="{F41CCAC5-E0DF-4857-ADDD-E8F8EC17D5A7}" sibTransId="{C1FBBF1F-CEA1-4685-94FD-B23AA6903B68}"/>
    <dgm:cxn modelId="{697567FE-D648-4FC1-9106-FD42E89BB80A}" srcId="{D2D6A6CE-9703-4183-B4A1-38D7C088495A}" destId="{BA618665-7DB0-4DFB-818D-58994B3EA162}" srcOrd="0" destOrd="0" parTransId="{BF60BD80-22CC-4CCD-A350-2CA47C0BE99D}" sibTransId="{C46262D1-4A31-438E-B034-C6EB2EE4952E}"/>
    <dgm:cxn modelId="{132B85E5-8C24-4639-AD91-C9E724A6673B}" type="presOf" srcId="{EC83ADC7-34CB-40DD-8D11-CCAAE1C054B0}" destId="{D84BE592-6BC5-41B8-A5F2-98BF48126192}" srcOrd="0" destOrd="0" presId="urn:microsoft.com/office/officeart/2005/8/layout/radial6"/>
    <dgm:cxn modelId="{53FC9F57-3E10-4953-B57F-10CCD8D50E9F}" srcId="{F47614B7-139C-458F-8120-CB05C323C964}" destId="{ED993282-CEF9-40E4-93F6-168B8E5F8F94}" srcOrd="0" destOrd="0" parTransId="{726A8FC8-BE64-4038-95AC-BC3C779B772F}" sibTransId="{0B604D16-55AC-4C43-8AF1-60EAEB25FA36}"/>
    <dgm:cxn modelId="{655748CC-809B-4568-9766-4BBB3DC63C96}" srcId="{A03ADD20-0E08-486F-A2C1-B3CD5247BEF2}" destId="{9797EE68-DB6E-4188-A2C4-0A6132823989}" srcOrd="1" destOrd="0" parTransId="{3773FB09-25E1-48A4-9CA8-6AE4347C8147}" sibTransId="{EB75A619-DF58-4D38-8394-86994BA5E4D6}"/>
    <dgm:cxn modelId="{161D6AAD-D16C-4C36-9D47-EB252E77E054}" srcId="{D2D6A6CE-9703-4183-B4A1-38D7C088495A}" destId="{FD526E19-1775-4149-BAC6-3368BA7DC49F}" srcOrd="1" destOrd="0" parTransId="{7A854EB8-5FBA-460D-8E54-F95DF5D464F6}" sibTransId="{4A384495-5A81-4591-9DF4-7BDF260FAFCA}"/>
    <dgm:cxn modelId="{A5D56FCE-B6F2-4A6A-951E-BBA68B33EA59}" type="presOf" srcId="{2516971D-824F-4DBF-87ED-1011C245E88B}" destId="{9772333B-22FF-4AF9-9433-41E630FBE7FD}" srcOrd="0" destOrd="0" presId="urn:microsoft.com/office/officeart/2005/8/layout/radial6"/>
    <dgm:cxn modelId="{286BBD83-F1CA-4945-8D35-412CA228610C}" type="presOf" srcId="{E119AE96-CA98-4C36-AE82-E0BD1BDCE4E4}" destId="{4E163D1C-7317-4D6C-AE9E-C4D1AAF64B86}" srcOrd="0" destOrd="0" presId="urn:microsoft.com/office/officeart/2005/8/layout/radial6"/>
    <dgm:cxn modelId="{D91F9E46-16E1-4AB8-906C-B832156AC994}" type="presOf" srcId="{ED993282-CEF9-40E4-93F6-168B8E5F8F94}" destId="{B757AC54-E2C6-43CF-BC1B-CB9174C05713}" srcOrd="0" destOrd="0" presId="urn:microsoft.com/office/officeart/2005/8/layout/radial6"/>
    <dgm:cxn modelId="{5EA47369-39D0-46A9-9DE0-52A0B3A43D1F}" type="presOf" srcId="{E94EC8B9-D562-4A09-AF97-A29C66BD8607}" destId="{62EED57C-0B1F-49E5-A60B-AD295A5C62B2}" srcOrd="0" destOrd="0" presId="urn:microsoft.com/office/officeart/2005/8/layout/radial6"/>
    <dgm:cxn modelId="{00BEC3E4-90E8-4992-926B-E60950D4A38F}" srcId="{A03ADD20-0E08-486F-A2C1-B3CD5247BEF2}" destId="{B006156E-1EDA-48AF-BFA5-CDF80DF10F7C}" srcOrd="0" destOrd="0" parTransId="{2FB6B02F-7478-4B0F-9D31-BB0825941A27}" sibTransId="{81FF580D-0DC5-4026-96D0-831B05005850}"/>
    <dgm:cxn modelId="{3192087A-1106-4FE9-AB09-59FDF7344756}" srcId="{F47614B7-139C-458F-8120-CB05C323C964}" destId="{2516971D-824F-4DBF-87ED-1011C245E88B}" srcOrd="2" destOrd="0" parTransId="{5367E1A5-107C-4C11-93BF-F3D273C91775}" sibTransId="{E94EC8B9-D562-4A09-AF97-A29C66BD8607}"/>
    <dgm:cxn modelId="{9AD810A8-7BD1-4481-AB6D-9F0EA72429D8}" type="presParOf" srcId="{D44E6F6E-D317-4673-89CA-C140DC6F335C}" destId="{E265540B-0DF2-4E2B-B6BB-BE9C8387C526}" srcOrd="0" destOrd="0" presId="urn:microsoft.com/office/officeart/2005/8/layout/radial6"/>
    <dgm:cxn modelId="{C0389A14-36C2-4AA9-B73E-93BD0600045F}" type="presParOf" srcId="{D44E6F6E-D317-4673-89CA-C140DC6F335C}" destId="{B757AC54-E2C6-43CF-BC1B-CB9174C05713}" srcOrd="1" destOrd="0" presId="urn:microsoft.com/office/officeart/2005/8/layout/radial6"/>
    <dgm:cxn modelId="{60CA40E9-C406-47DE-8DB4-7BAC8DE16D62}" type="presParOf" srcId="{D44E6F6E-D317-4673-89CA-C140DC6F335C}" destId="{7B4C20DA-3C70-4B49-8C0A-21D659DE69B8}" srcOrd="2" destOrd="0" presId="urn:microsoft.com/office/officeart/2005/8/layout/radial6"/>
    <dgm:cxn modelId="{A10A601A-1B8A-4AA6-B286-8B406A43896A}" type="presParOf" srcId="{D44E6F6E-D317-4673-89CA-C140DC6F335C}" destId="{7AE8D9E4-A57D-4E4A-8E57-D7D0091240E9}" srcOrd="3" destOrd="0" presId="urn:microsoft.com/office/officeart/2005/8/layout/radial6"/>
    <dgm:cxn modelId="{34F237AC-F688-4186-B28E-F6DBD1CCDF2C}" type="presParOf" srcId="{D44E6F6E-D317-4673-89CA-C140DC6F335C}" destId="{4E163D1C-7317-4D6C-AE9E-C4D1AAF64B86}" srcOrd="4" destOrd="0" presId="urn:microsoft.com/office/officeart/2005/8/layout/radial6"/>
    <dgm:cxn modelId="{DA7F64C7-1ED9-466F-AD23-189D8256CC45}" type="presParOf" srcId="{D44E6F6E-D317-4673-89CA-C140DC6F335C}" destId="{B8FEB57A-90D2-482C-9491-A9F7670B2D8D}" srcOrd="5" destOrd="0" presId="urn:microsoft.com/office/officeart/2005/8/layout/radial6"/>
    <dgm:cxn modelId="{C8E12F04-1231-451A-B126-E9EB4BA9A6FB}" type="presParOf" srcId="{D44E6F6E-D317-4673-89CA-C140DC6F335C}" destId="{C75E0E91-4551-4C02-A554-B1F6E8A7F66D}" srcOrd="6" destOrd="0" presId="urn:microsoft.com/office/officeart/2005/8/layout/radial6"/>
    <dgm:cxn modelId="{5A8CDE18-E636-4132-B112-27E2774D0669}" type="presParOf" srcId="{D44E6F6E-D317-4673-89CA-C140DC6F335C}" destId="{9772333B-22FF-4AF9-9433-41E630FBE7FD}" srcOrd="7" destOrd="0" presId="urn:microsoft.com/office/officeart/2005/8/layout/radial6"/>
    <dgm:cxn modelId="{8CFD285E-EA89-4B1C-B03E-9804DE216032}" type="presParOf" srcId="{D44E6F6E-D317-4673-89CA-C140DC6F335C}" destId="{29743DAF-2A80-4145-BCEB-179D905C820A}" srcOrd="8" destOrd="0" presId="urn:microsoft.com/office/officeart/2005/8/layout/radial6"/>
    <dgm:cxn modelId="{D1A317B7-D1EB-4E59-86F4-0339E83164C2}" type="presParOf" srcId="{D44E6F6E-D317-4673-89CA-C140DC6F335C}" destId="{62EED57C-0B1F-49E5-A60B-AD295A5C62B2}" srcOrd="9" destOrd="0" presId="urn:microsoft.com/office/officeart/2005/8/layout/radial6"/>
    <dgm:cxn modelId="{25F00AD1-2144-4403-A6CF-E3402144C788}" type="presParOf" srcId="{D44E6F6E-D317-4673-89CA-C140DC6F335C}" destId="{D84BE592-6BC5-41B8-A5F2-98BF48126192}" srcOrd="10" destOrd="0" presId="urn:microsoft.com/office/officeart/2005/8/layout/radial6"/>
    <dgm:cxn modelId="{4EC0B5EE-776C-4B15-BCA6-3A8940476FA7}" type="presParOf" srcId="{D44E6F6E-D317-4673-89CA-C140DC6F335C}" destId="{E06DEBB8-482C-487A-9746-560A274CB4CA}" srcOrd="11" destOrd="0" presId="urn:microsoft.com/office/officeart/2005/8/layout/radial6"/>
    <dgm:cxn modelId="{71063A1D-32D3-4F4A-A2CC-FB99789B4403}" type="presParOf" srcId="{D44E6F6E-D317-4673-89CA-C140DC6F335C}" destId="{E4E4503B-B4A4-462C-9826-DAC35843F70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4503B-B4A4-462C-9826-DAC35843F70E}">
      <dsp:nvSpPr>
        <dsp:cNvPr id="0" name=""/>
        <dsp:cNvSpPr/>
      </dsp:nvSpPr>
      <dsp:spPr>
        <a:xfrm>
          <a:off x="1772189" y="511810"/>
          <a:ext cx="3797561" cy="3797561"/>
        </a:xfrm>
        <a:prstGeom prst="blockArc">
          <a:avLst>
            <a:gd name="adj1" fmla="val 10575792"/>
            <a:gd name="adj2" fmla="val 17056598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EED57C-0B1F-49E5-A60B-AD295A5C62B2}">
      <dsp:nvSpPr>
        <dsp:cNvPr id="0" name=""/>
        <dsp:cNvSpPr/>
      </dsp:nvSpPr>
      <dsp:spPr>
        <a:xfrm>
          <a:off x="1775980" y="656513"/>
          <a:ext cx="3797561" cy="3797561"/>
        </a:xfrm>
        <a:prstGeom prst="blockArc">
          <a:avLst>
            <a:gd name="adj1" fmla="val 4348564"/>
            <a:gd name="adj2" fmla="val 10844158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5E0E91-4551-4C02-A554-B1F6E8A7F66D}">
      <dsp:nvSpPr>
        <dsp:cNvPr id="0" name=""/>
        <dsp:cNvSpPr/>
      </dsp:nvSpPr>
      <dsp:spPr>
        <a:xfrm>
          <a:off x="2658981" y="599051"/>
          <a:ext cx="3797561" cy="3797561"/>
        </a:xfrm>
        <a:prstGeom prst="blockArc">
          <a:avLst>
            <a:gd name="adj1" fmla="val 21529948"/>
            <a:gd name="adj2" fmla="val 6004638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E8D9E4-A57D-4E4A-8E57-D7D0091240E9}">
      <dsp:nvSpPr>
        <dsp:cNvPr id="0" name=""/>
        <dsp:cNvSpPr/>
      </dsp:nvSpPr>
      <dsp:spPr>
        <a:xfrm>
          <a:off x="2659085" y="518674"/>
          <a:ext cx="3797561" cy="3797561"/>
        </a:xfrm>
        <a:prstGeom prst="blockArc">
          <a:avLst>
            <a:gd name="adj1" fmla="val 15396606"/>
            <a:gd name="adj2" fmla="val 78939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65540B-0DF2-4E2B-B6BB-BE9C8387C526}">
      <dsp:nvSpPr>
        <dsp:cNvPr id="0" name=""/>
        <dsp:cNvSpPr/>
      </dsp:nvSpPr>
      <dsp:spPr>
        <a:xfrm>
          <a:off x="3117345" y="1571636"/>
          <a:ext cx="2022018" cy="1792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Times New Roman" pitchFamily="18" charset="0"/>
              <a:cs typeface="Times New Roman" pitchFamily="18" charset="0"/>
            </a:rPr>
            <a:t>Sekcja Informacji Naukowej</a:t>
          </a:r>
          <a:endParaRPr lang="pl-PL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13463" y="1834137"/>
        <a:ext cx="1429782" cy="1267470"/>
      </dsp:txXfrm>
    </dsp:sp>
    <dsp:sp modelId="{B757AC54-E2C6-43CF-BC1B-CB9174C05713}">
      <dsp:nvSpPr>
        <dsp:cNvPr id="0" name=""/>
        <dsp:cNvSpPr/>
      </dsp:nvSpPr>
      <dsp:spPr>
        <a:xfrm>
          <a:off x="3034225" y="1345"/>
          <a:ext cx="2188256" cy="12235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Times New Roman" pitchFamily="18" charset="0"/>
              <a:cs typeface="Times New Roman" pitchFamily="18" charset="0"/>
            </a:rPr>
            <a:t>Baza Dorobku Naukowego Pracowników UKW</a:t>
          </a:r>
          <a:endParaRPr lang="pl-PL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4688" y="180536"/>
        <a:ext cx="1547330" cy="865208"/>
      </dsp:txXfrm>
    </dsp:sp>
    <dsp:sp modelId="{4E163D1C-7317-4D6C-AE9E-C4D1AAF64B86}">
      <dsp:nvSpPr>
        <dsp:cNvPr id="0" name=""/>
        <dsp:cNvSpPr/>
      </dsp:nvSpPr>
      <dsp:spPr>
        <a:xfrm>
          <a:off x="5400689" y="1785951"/>
          <a:ext cx="2022839" cy="1348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Times New Roman" pitchFamily="18" charset="0"/>
              <a:cs typeface="Times New Roman" pitchFamily="18" charset="0"/>
            </a:rPr>
            <a:t>Szkolenia Dydaktyka </a:t>
          </a:r>
        </a:p>
      </dsp:txBody>
      <dsp:txXfrm>
        <a:off x="5696927" y="1983387"/>
        <a:ext cx="1430363" cy="953304"/>
      </dsp:txXfrm>
    </dsp:sp>
    <dsp:sp modelId="{9772333B-22FF-4AF9-9433-41E630FBE7FD}">
      <dsp:nvSpPr>
        <dsp:cNvPr id="0" name=""/>
        <dsp:cNvSpPr/>
      </dsp:nvSpPr>
      <dsp:spPr>
        <a:xfrm>
          <a:off x="3139099" y="3712154"/>
          <a:ext cx="2188256" cy="1223590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Times New Roman" pitchFamily="18" charset="0"/>
              <a:cs typeface="Times New Roman" pitchFamily="18" charset="0"/>
            </a:rPr>
            <a:t>Wypożyczalnia Międzybiblioteczna </a:t>
          </a:r>
          <a:endParaRPr lang="pl-PL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9562" y="3891345"/>
        <a:ext cx="1547330" cy="865208"/>
      </dsp:txXfrm>
    </dsp:sp>
    <dsp:sp modelId="{D84BE592-6BC5-41B8-A5F2-98BF48126192}">
      <dsp:nvSpPr>
        <dsp:cNvPr id="0" name=""/>
        <dsp:cNvSpPr/>
      </dsp:nvSpPr>
      <dsp:spPr>
        <a:xfrm>
          <a:off x="781653" y="1785949"/>
          <a:ext cx="2077056" cy="1491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Times New Roman" pitchFamily="18" charset="0"/>
              <a:cs typeface="Times New Roman" pitchFamily="18" charset="0"/>
            </a:rPr>
            <a:t>Repozytorium</a:t>
          </a:r>
          <a:endParaRPr lang="pl-PL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5831" y="2004307"/>
        <a:ext cx="1468700" cy="1054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D6074-1567-4CCB-895E-9334D127CE10}" type="datetimeFigureOut">
              <a:rPr lang="pl-PL" smtClean="0"/>
              <a:pPr/>
              <a:t>2018-10-22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9B760-A1D4-488E-85D2-B116A1A85AE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517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B760-A1D4-488E-85D2-B116A1A85AE7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230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B760-A1D4-488E-85D2-B116A1A85AE7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679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B760-A1D4-488E-85D2-B116A1A85AE7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44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1EF1D5-DBC0-4E0F-888A-9BDF5C008D8D}" type="datetimeFigureOut">
              <a:rPr lang="pl-PL" smtClean="0"/>
              <a:pPr/>
              <a:t>2018-10-22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4198F6-670B-433C-BE3D-89978A5E2CE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F1D5-DBC0-4E0F-888A-9BDF5C008D8D}" type="datetimeFigureOut">
              <a:rPr lang="pl-PL" smtClean="0"/>
              <a:pPr/>
              <a:t>2018-10-22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98F6-670B-433C-BE3D-89978A5E2CE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F1D5-DBC0-4E0F-888A-9BDF5C008D8D}" type="datetimeFigureOut">
              <a:rPr lang="pl-PL" smtClean="0"/>
              <a:pPr/>
              <a:t>2018-10-22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98F6-670B-433C-BE3D-89978A5E2CE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F1D5-DBC0-4E0F-888A-9BDF5C008D8D}" type="datetimeFigureOut">
              <a:rPr lang="pl-PL" smtClean="0"/>
              <a:pPr/>
              <a:t>2018-10-22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98F6-670B-433C-BE3D-89978A5E2CE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F1D5-DBC0-4E0F-888A-9BDF5C008D8D}" type="datetimeFigureOut">
              <a:rPr lang="pl-PL" smtClean="0"/>
              <a:pPr/>
              <a:t>2018-10-22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98F6-670B-433C-BE3D-89978A5E2CE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F1D5-DBC0-4E0F-888A-9BDF5C008D8D}" type="datetimeFigureOut">
              <a:rPr lang="pl-PL" smtClean="0"/>
              <a:pPr/>
              <a:t>2018-10-22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98F6-670B-433C-BE3D-89978A5E2CE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F1D5-DBC0-4E0F-888A-9BDF5C008D8D}" type="datetimeFigureOut">
              <a:rPr lang="pl-PL" smtClean="0"/>
              <a:pPr/>
              <a:t>2018-10-22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98F6-670B-433C-BE3D-89978A5E2CE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F1D5-DBC0-4E0F-888A-9BDF5C008D8D}" type="datetimeFigureOut">
              <a:rPr lang="pl-PL" smtClean="0"/>
              <a:pPr/>
              <a:t>2018-10-22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98F6-670B-433C-BE3D-89978A5E2CE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F1D5-DBC0-4E0F-888A-9BDF5C008D8D}" type="datetimeFigureOut">
              <a:rPr lang="pl-PL" smtClean="0"/>
              <a:pPr/>
              <a:t>2018-10-22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98F6-670B-433C-BE3D-89978A5E2CE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F1EF1D5-DBC0-4E0F-888A-9BDF5C008D8D}" type="datetimeFigureOut">
              <a:rPr lang="pl-PL" smtClean="0"/>
              <a:pPr/>
              <a:t>2018-10-22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98F6-670B-433C-BE3D-89978A5E2CE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1EF1D5-DBC0-4E0F-888A-9BDF5C008D8D}" type="datetimeFigureOut">
              <a:rPr lang="pl-PL" smtClean="0"/>
              <a:pPr/>
              <a:t>2018-10-22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4198F6-670B-433C-BE3D-89978A5E2CE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1EF1D5-DBC0-4E0F-888A-9BDF5C008D8D}" type="datetimeFigureOut">
              <a:rPr lang="pl-PL" smtClean="0"/>
              <a:pPr/>
              <a:t>2018-10-22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44198F6-670B-433C-BE3D-89978A5E2CE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5" r:id="rId1"/>
    <p:sldLayoutId id="2147485366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72" r:id="rId8"/>
    <p:sldLayoutId id="2147485373" r:id="rId9"/>
    <p:sldLayoutId id="2147485374" r:id="rId10"/>
    <p:sldLayoutId id="21474853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wm@ukw.edu.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wm@ukw.edu.p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797436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200" dirty="0" smtClean="0">
                <a:effectLst/>
                <a:latin typeface="Times New Roman" pitchFamily="18" charset="0"/>
                <a:cs typeface="Times New Roman" pitchFamily="18" charset="0"/>
              </a:rPr>
              <a:t>Zadania </a:t>
            </a:r>
            <a:br>
              <a:rPr lang="pl-PL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effectLst/>
                <a:latin typeface="Times New Roman" pitchFamily="18" charset="0"/>
                <a:cs typeface="Times New Roman" pitchFamily="18" charset="0"/>
              </a:rPr>
              <a:t>Wypożyczalni  Międzybibliotecznej</a:t>
            </a:r>
            <a:br>
              <a:rPr lang="pl-PL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effectLst/>
                <a:latin typeface="Times New Roman" pitchFamily="18" charset="0"/>
                <a:cs typeface="Times New Roman" pitchFamily="18" charset="0"/>
              </a:rPr>
              <a:t> w strukturze Sekcji Informacji Naukowej </a:t>
            </a:r>
            <a:br>
              <a:rPr lang="pl-PL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effectLst/>
                <a:latin typeface="Times New Roman" pitchFamily="18" charset="0"/>
                <a:cs typeface="Times New Roman" pitchFamily="18" charset="0"/>
              </a:rPr>
              <a:t>Biblioteki Uniwersytetu Kazimierza </a:t>
            </a:r>
            <a:br>
              <a:rPr lang="pl-PL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effectLst/>
                <a:latin typeface="Times New Roman" pitchFamily="18" charset="0"/>
                <a:cs typeface="Times New Roman" pitchFamily="18" charset="0"/>
              </a:rPr>
              <a:t>Wielkiego w Bydgoszczy</a:t>
            </a:r>
            <a:endParaRPr lang="pl-PL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Znalezione obrazy dla zapytania logo uk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0484" name="AutoShape 4" descr="Znalezione obrazy dla zapytania logo ukw"/>
          <p:cNvSpPr>
            <a:spLocks noChangeAspect="1" noChangeArrowheads="1"/>
          </p:cNvSpPr>
          <p:nvPr/>
        </p:nvSpPr>
        <p:spPr bwMode="auto">
          <a:xfrm>
            <a:off x="155575" y="-9051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1979712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3475064" y="5460326"/>
            <a:ext cx="5168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mgr Izabela Zając</a:t>
            </a:r>
            <a:endParaRPr lang="pl-PL" dirty="0"/>
          </a:p>
        </p:txBody>
      </p:sp>
      <p:pic>
        <p:nvPicPr>
          <p:cNvPr id="13" name="Obraz 12" descr="poweredbydyni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7937"/>
            <a:ext cx="2071702" cy="2071702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74629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78571"/>
            <a:ext cx="8291264" cy="1000108"/>
          </a:xfrm>
        </p:spPr>
        <p:txBody>
          <a:bodyPr>
            <a:normAutofit/>
          </a:bodyPr>
          <a:lstStyle/>
          <a:p>
            <a:r>
              <a:rPr lang="pl-PL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Wypożyczenia </a:t>
            </a:r>
            <a:r>
              <a:rPr lang="pl-PL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sprowadzone </a:t>
            </a:r>
            <a:r>
              <a:rPr lang="pl-PL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polskich </a:t>
            </a:r>
            <a:r>
              <a:rPr lang="pl-PL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bibliotek </a:t>
            </a:r>
            <a:br>
              <a:rPr lang="pl-PL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Biblioteki UKW (</a:t>
            </a:r>
            <a:r>
              <a:rPr lang="pl-PL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lata </a:t>
            </a:r>
            <a:r>
              <a:rPr lang="pl-PL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2010-2016)</a:t>
            </a:r>
            <a:endParaRPr lang="pl-PL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poweredbydyn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142852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edbydyni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54" y="0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  <p:sp>
        <p:nvSpPr>
          <p:cNvPr id="5" name="pole tekstowe 4"/>
          <p:cNvSpPr txBox="1"/>
          <p:nvPr/>
        </p:nvSpPr>
        <p:spPr>
          <a:xfrm>
            <a:off x="257412" y="166441"/>
            <a:ext cx="741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Sprowadzanie materiałów naukowych z zagranicznych bibliotek </a:t>
            </a:r>
            <a:endParaRPr lang="pl-PL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88187" y="683041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książki sprowadzamy odpłatnie na podstawie zgłoszenia: </a:t>
            </a:r>
            <a:endParaRPr lang="pl-PL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Lucida Sans Unicode" panose="020B0602030504020204" pitchFamily="34" charset="0"/>
              <a:buChar char="‧"/>
            </a:pP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rewersem tradycyjnym</a:t>
            </a:r>
          </a:p>
          <a:p>
            <a:pPr marL="742950" lvl="1" indent="-285750">
              <a:buFont typeface="Lucida Sans Unicode" panose="020B0602030504020204" pitchFamily="34" charset="0"/>
              <a:buChar char="‧"/>
            </a:pP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drogą elektroniczną</a:t>
            </a:r>
          </a:p>
          <a:p>
            <a:pPr marL="742950" lvl="1" indent="-285750">
              <a:buFont typeface="Lucida Sans Unicode" panose="020B0602030504020204" pitchFamily="34" charset="0"/>
              <a:buChar char="‧"/>
            </a:pPr>
            <a:endParaRPr lang="pl-PL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opłata 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sprowadzenie książki – 1 IFLA Voucher + koszty odesłania </a:t>
            </a: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przesyłki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koszty 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pokrywa użytkownik ze środków własnych, badań </a:t>
            </a: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statutowych 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 grantu naukowego </a:t>
            </a: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regulując 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rachunek w kasie uczelni lub wpłacając na konto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7412" y="3215246"/>
            <a:ext cx="7028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Sprowadzanie materiałów za pośrednictwem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Serwisu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SUBITO</a:t>
            </a:r>
            <a:endParaRPr lang="pl-PL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11972" y="3861048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koszty ponosi osoba </a:t>
            </a: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zamawiająca</a:t>
            </a:r>
            <a:b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książki 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opłata według faktury </a:t>
            </a: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serwisu+opłata 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operację bankową+ koszt </a:t>
            </a: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wysyłki</a:t>
            </a:r>
            <a:b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artykuły 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czasopism : opłata według faktury serwisu+ koszty operacji bankowej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13642"/>
              </p:ext>
            </p:extLst>
          </p:nvPr>
        </p:nvGraphicFramePr>
        <p:xfrm>
          <a:off x="457200" y="928670"/>
          <a:ext cx="8229600" cy="507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7504" y="0"/>
            <a:ext cx="7750644" cy="1071546"/>
          </a:xfrm>
        </p:spPr>
        <p:txBody>
          <a:bodyPr>
            <a:noAutofit/>
          </a:bodyPr>
          <a:lstStyle/>
          <a:p>
            <a:r>
              <a:rPr lang="pl-PL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Wypożyczenia sprowadzone z zagranicznych bibliotek do </a:t>
            </a:r>
            <a:br>
              <a:rPr lang="pl-PL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Biblioteki UKW (lata 2010-2016)</a:t>
            </a:r>
            <a:endParaRPr lang="pl-PL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 descr="poweredbydyn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142852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4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5429288" cy="4572032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5500694" y="1142984"/>
            <a:ext cx="3186106" cy="486430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endParaRPr lang="pl-PL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bibliotekom uczelni państwowych i niepublicznych w kraju i zagranicą, </a:t>
            </a:r>
          </a:p>
          <a:p>
            <a:pPr>
              <a:buFont typeface="Wingdings" pitchFamily="2" charset="2"/>
              <a:buChar char="q"/>
            </a:pPr>
            <a:endParaRPr lang="pl-PL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instytutom naukowym,</a:t>
            </a:r>
          </a:p>
          <a:p>
            <a:pPr>
              <a:buFont typeface="Wingdings" pitchFamily="2" charset="2"/>
              <a:buChar char="q"/>
            </a:pPr>
            <a:endParaRPr lang="pl-PL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ośrodkom badawczym </a:t>
            </a:r>
            <a:b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innym instytucjom kultury i nauki, muzeom, archiwom</a:t>
            </a:r>
          </a:p>
          <a:p>
            <a:pPr>
              <a:buNone/>
            </a:pPr>
            <a:endParaRPr lang="pl-PL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bibliotekom i instytucjom z regionu województwa kujawsko-pomorskiego</a:t>
            </a:r>
          </a:p>
          <a:p>
            <a:pPr>
              <a:buFont typeface="Wingdings" pitchFamily="2" charset="2"/>
              <a:buChar char="q"/>
            </a:pPr>
            <a:endParaRPr lang="pl-PL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 wystawy oraz wydarzenia kulturalne   </a:t>
            </a:r>
          </a:p>
          <a:p>
            <a:pPr>
              <a:buFont typeface="Wingdings" pitchFamily="2" charset="2"/>
              <a:buChar char="q"/>
            </a:pPr>
            <a:endParaRPr lang="pl-PL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2844" y="0"/>
            <a:ext cx="7786742" cy="1000108"/>
          </a:xfrm>
        </p:spPr>
        <p:txBody>
          <a:bodyPr>
            <a:normAutofit/>
          </a:bodyPr>
          <a:lstStyle/>
          <a:p>
            <a:r>
              <a:rPr 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Wypożyczalnia Międzybiblioteczna UKW udostępnia materiały ze zbiorów własnych :</a:t>
            </a:r>
            <a:endParaRPr lang="pl-PL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 descr="poweredbydyn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0"/>
            <a:ext cx="1066800" cy="1095375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5357818" y="1071546"/>
            <a:ext cx="3786182" cy="55007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za  pośrednictwem poczty elektronicznej wysyłając </a:t>
            </a:r>
            <a:br>
              <a:rPr lang="pl-PL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zamówienie  na adres  </a:t>
            </a:r>
          </a:p>
          <a:p>
            <a:pPr algn="ctr">
              <a:buNone/>
            </a:pPr>
            <a:r>
              <a:rPr lang="pl-PL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pl-PL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pl-PL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wm@ukw.edu.pl</a:t>
            </a:r>
            <a:r>
              <a:rPr lang="pl-PL" sz="1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12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7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podając pełne dane </a:t>
            </a:r>
          </a:p>
          <a:p>
            <a:pPr>
              <a:buNone/>
            </a:pPr>
            <a:r>
              <a:rPr lang="pl-PL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bibliograficzne zamówienia, </a:t>
            </a:r>
          </a:p>
          <a:p>
            <a:pPr>
              <a:buNone/>
            </a:pPr>
            <a:r>
              <a:rPr lang="pl-PL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oraz dane adresowe </a:t>
            </a:r>
            <a:br>
              <a:rPr lang="pl-PL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17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przyjmowane są również listowne zamówienia (tradycyjne rewersy)</a:t>
            </a:r>
          </a:p>
          <a:p>
            <a:pPr>
              <a:buNone/>
            </a:pPr>
            <a:r>
              <a:rPr lang="pl-PL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brak formularza elektronicznego</a:t>
            </a:r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Sposoby zamawiania </a:t>
            </a:r>
            <a:endParaRPr lang="pl-PL" sz="240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4"/>
          <a:srcRect l="8917" t="9689" r="9669" b="5666"/>
          <a:stretch>
            <a:fillRect/>
          </a:stretch>
        </p:blipFill>
        <p:spPr bwMode="auto">
          <a:xfrm>
            <a:off x="214282" y="714356"/>
            <a:ext cx="5143536" cy="5143536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Obraz 8" descr="poweredbydynix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54" y="0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  <p:sp>
        <p:nvSpPr>
          <p:cNvPr id="12" name="Strzałka w dół 11"/>
          <p:cNvSpPr/>
          <p:nvPr/>
        </p:nvSpPr>
        <p:spPr>
          <a:xfrm rot="5400000">
            <a:off x="5472100" y="2168860"/>
            <a:ext cx="144016" cy="93610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edbydyni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54" y="0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  <p:sp>
        <p:nvSpPr>
          <p:cNvPr id="3" name="pole tekstowe 2"/>
          <p:cNvSpPr txBox="1"/>
          <p:nvPr/>
        </p:nvSpPr>
        <p:spPr>
          <a:xfrm>
            <a:off x="571472" y="260648"/>
            <a:ext cx="673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Udostępnianie księgozbioru Biblioteki UKW</a:t>
            </a:r>
            <a:endParaRPr lang="pl-PL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3528" y="1124744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ypożyczamy materiały naukowe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okres 4 tygodni </a:t>
            </a:r>
            <a:endParaRPr lang="pl-PL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rozdziałów z książek lub artykułów z czasopism wykonujemy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bezpłatnie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skanujemy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spisy treści, aby umożliwić wybranie interesujących fragmentów z </a:t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materiałów bibliotecznych nieobjętych wypożyczaniem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międzybibliotecznym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udostępniamy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artykuły z baz elektronicznych </a:t>
            </a:r>
            <a:endParaRPr lang="pl-PL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skanujemy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fragmenty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wybranych książek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zbiorów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specjalnych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udostępniamy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materiały naukowe zamieszczone w KPBC oraz w repozytorium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BUKW</a:t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poradycznie wypożyczamy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czasopisma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783437"/>
              </p:ext>
            </p:extLst>
          </p:nvPr>
        </p:nvGraphicFramePr>
        <p:xfrm>
          <a:off x="357158" y="1214423"/>
          <a:ext cx="8072494" cy="458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 descr="poweredbydyn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142852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62074"/>
          </a:xfrm>
        </p:spPr>
        <p:txBody>
          <a:bodyPr>
            <a:noAutofit/>
          </a:bodyPr>
          <a:lstStyle/>
          <a:p>
            <a:r>
              <a:rPr lang="pl-PL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Wypożyczenia z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Biblioteki UKW do polskich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bibliotek</a:t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lata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2010-2016)</a:t>
            </a:r>
            <a:endParaRPr lang="pl-PL" sz="11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26991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05828" y="205664"/>
            <a:ext cx="7452320" cy="1071546"/>
          </a:xfrm>
        </p:spPr>
        <p:txBody>
          <a:bodyPr>
            <a:noAutofit/>
          </a:bodyPr>
          <a:lstStyle/>
          <a:p>
            <a:r>
              <a:rPr 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Wypożyczenia z </a:t>
            </a:r>
            <a:r>
              <a:rPr lang="pl-PL" sz="2400" dirty="0">
                <a:effectLst/>
                <a:latin typeface="Times New Roman" pitchFamily="18" charset="0"/>
                <a:cs typeface="Times New Roman" pitchFamily="18" charset="0"/>
              </a:rPr>
              <a:t>Biblioteki </a:t>
            </a:r>
            <a:r>
              <a:rPr 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UKW do </a:t>
            </a:r>
            <a:r>
              <a:rPr lang="pl-PL" sz="2400" dirty="0">
                <a:effectLst/>
                <a:latin typeface="Times New Roman" pitchFamily="18" charset="0"/>
                <a:cs typeface="Times New Roman" pitchFamily="18" charset="0"/>
              </a:rPr>
              <a:t>zagranicznych </a:t>
            </a:r>
            <a:r>
              <a:rPr 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bibliotek (lata 2010-2016)</a:t>
            </a:r>
            <a:endParaRPr lang="pl-PL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poweredbydyn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214290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260648"/>
            <a:ext cx="8581162" cy="1011222"/>
          </a:xfrm>
        </p:spPr>
        <p:txBody>
          <a:bodyPr>
            <a:normAutofit fontScale="90000"/>
          </a:bodyPr>
          <a:lstStyle/>
          <a:p>
            <a:r>
              <a:rPr lang="pl-PL" sz="2700" dirty="0" smtClean="0">
                <a:effectLst/>
                <a:latin typeface="Times New Roman" pitchFamily="18" charset="0"/>
                <a:cs typeface="Times New Roman" pitchFamily="18" charset="0"/>
              </a:rPr>
              <a:t>Wykresy charakteryzujące wypożyczenia</a:t>
            </a:r>
            <a:br>
              <a:rPr lang="pl-PL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700" dirty="0" smtClean="0">
                <a:effectLst/>
                <a:latin typeface="Times New Roman" pitchFamily="18" charset="0"/>
                <a:cs typeface="Times New Roman" pitchFamily="18" charset="0"/>
              </a:rPr>
              <a:t>międzybiblioteczne w latach 2010-2016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poweredbydyni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54" y="0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719771"/>
              </p:ext>
            </p:extLst>
          </p:nvPr>
        </p:nvGraphicFramePr>
        <p:xfrm>
          <a:off x="500034" y="1357298"/>
          <a:ext cx="8075240" cy="211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4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820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BIBLIOTEK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757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</a:t>
                      </a:r>
                    </a:p>
                    <a:p>
                      <a:r>
                        <a:rPr lang="pl-PL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BIBLIOTEK</a:t>
                      </a:r>
                      <a:endParaRPr lang="pl-PL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30365"/>
              </p:ext>
            </p:extLst>
          </p:nvPr>
        </p:nvGraphicFramePr>
        <p:xfrm>
          <a:off x="500034" y="4143380"/>
          <a:ext cx="8072494" cy="1428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1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9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95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035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410"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itchFamily="18" charset="0"/>
                          <a:cs typeface="Times New Roman" pitchFamily="18" charset="0"/>
                        </a:rPr>
                        <a:t>Biblioteki </a:t>
                      </a:r>
                    </a:p>
                    <a:p>
                      <a:r>
                        <a:rPr lang="pl-PL" b="1" dirty="0" smtClean="0">
                          <a:latin typeface="Times New Roman" pitchFamily="18" charset="0"/>
                          <a:cs typeface="Times New Roman" pitchFamily="18" charset="0"/>
                        </a:rPr>
                        <a:t>współpracujące</a:t>
                      </a:r>
                      <a:endParaRPr lang="pl-PL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6806560" cy="767008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poweredbydyn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142852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  <p:sp>
        <p:nvSpPr>
          <p:cNvPr id="4" name="pole tekstowe 3"/>
          <p:cNvSpPr txBox="1"/>
          <p:nvPr/>
        </p:nvSpPr>
        <p:spPr>
          <a:xfrm>
            <a:off x="2735796" y="263691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  <a:endParaRPr lang="pl-PL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211960" y="3974899"/>
            <a:ext cx="47897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Biblioteka </a:t>
            </a: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Uniwersytetu Kazimierza Wielkiego</a:t>
            </a:r>
            <a:br>
              <a:rPr lang="pl-PL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mgr </a:t>
            </a: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Izabela Zając</a:t>
            </a:r>
          </a:p>
          <a:p>
            <a:endParaRPr lang="pl-PL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dobny obraz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1472" y="1142984"/>
            <a:ext cx="798699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00066"/>
          </a:xfrm>
        </p:spPr>
        <p:txBody>
          <a:bodyPr>
            <a:normAutofit/>
          </a:bodyPr>
          <a:lstStyle/>
          <a:p>
            <a:r>
              <a:rPr lang="pl-PL" sz="2000" dirty="0" smtClean="0">
                <a:effectLst/>
                <a:latin typeface="Times New Roman" pitchFamily="18" charset="0"/>
                <a:cs typeface="Times New Roman" pitchFamily="18" charset="0"/>
              </a:rPr>
              <a:t>Biblioteka Uniwersytetu Kazimierza Wielkiego w Bydgoszczy</a:t>
            </a:r>
            <a:endParaRPr lang="pl-PL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 descr="poweredbydyni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54" y="0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1400" dirty="0" smtClean="0"/>
          </a:p>
          <a:p>
            <a:pPr>
              <a:buFont typeface="Wingdings" pitchFamily="2" charset="2"/>
              <a:buChar char="q"/>
            </a:pPr>
            <a:endParaRPr lang="pl-PL" sz="1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000760" y="1214422"/>
            <a:ext cx="3143240" cy="564357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X 2013 roku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otwarcie nowego gmachu biblioteki</a:t>
            </a:r>
          </a:p>
          <a:p>
            <a:pPr marL="109728" indent="0">
              <a:buNone/>
            </a:pPr>
            <a:endParaRPr lang="pl-PL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tys. m</a:t>
            </a:r>
            <a:r>
              <a:rPr lang="pl-PL" sz="14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powierzchni użytkowej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kondygnacje</a:t>
            </a:r>
          </a:p>
          <a:p>
            <a:pPr>
              <a:buNone/>
            </a:pPr>
            <a:endParaRPr lang="pl-PL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Kolekcja: ok. 850 tys. wol. </a:t>
            </a:r>
          </a:p>
          <a:p>
            <a:pPr>
              <a:buFont typeface="Wingdings" pitchFamily="2" charset="2"/>
              <a:buChar char="q"/>
            </a:pPr>
            <a:endParaRPr lang="pl-PL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Oddział Wolnego Dostępu: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tys. m</a:t>
            </a:r>
            <a:r>
              <a:rPr lang="pl-PL" sz="1400" b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140 tys. książek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 tematycznych kolekcji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 miejsc pracy</a:t>
            </a:r>
          </a:p>
          <a:p>
            <a:pPr>
              <a:buNone/>
            </a:pPr>
            <a:endParaRPr lang="pl-PL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Budynek spełnia rolę: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dydaktyczną, naukową i usługową</a:t>
            </a:r>
          </a:p>
          <a:p>
            <a:pPr>
              <a:buNone/>
            </a:pPr>
            <a:r>
              <a:rPr lang="pl-PL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pl-PL" sz="1600" dirty="0" smtClean="0"/>
          </a:p>
          <a:p>
            <a:pPr>
              <a:buFont typeface="Wingdings" pitchFamily="2" charset="2"/>
              <a:buChar char="q"/>
            </a:pPr>
            <a:endParaRPr lang="pl-PL" sz="1600" dirty="0" smtClean="0"/>
          </a:p>
          <a:p>
            <a:pPr>
              <a:buFont typeface="Wingdings" pitchFamily="2" charset="2"/>
              <a:buChar char="q"/>
            </a:pPr>
            <a:endParaRPr lang="pl-PL" sz="16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0839" y="187866"/>
            <a:ext cx="8686800" cy="696944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Nowy budynek Biblioteki U K W</a:t>
            </a:r>
            <a:endParaRPr lang="pl-PL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Iza\Pictures\BIBL RZU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5929354" cy="4608047"/>
          </a:xfrm>
          <a:prstGeom prst="rect">
            <a:avLst/>
          </a:prstGeom>
          <a:noFill/>
        </p:spPr>
      </p:pic>
      <p:pic>
        <p:nvPicPr>
          <p:cNvPr id="7" name="Obraz 6" descr="poweredbydyn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54" y="0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493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1240" y="391175"/>
            <a:ext cx="8729634" cy="229513"/>
          </a:xfrm>
        </p:spPr>
        <p:txBody>
          <a:bodyPr>
            <a:normAutofit fontScale="90000"/>
          </a:bodyPr>
          <a:lstStyle/>
          <a:p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700" dirty="0" smtClean="0">
                <a:effectLst/>
                <a:latin typeface="Times New Roman" pitchFamily="18" charset="0"/>
                <a:cs typeface="Times New Roman" pitchFamily="18" charset="0"/>
              </a:rPr>
              <a:t>Sekcja Informacji Naukowej – podział zadań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pic>
        <p:nvPicPr>
          <p:cNvPr id="7" name="Obraz 6" descr="poweredbydynix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586" y="142852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wyszukiwanie, zamawianie, sprowadzanie materiałów z polskich i zagranicznych bibliotek, instytutów naukowych, ośrodków badawczych</a:t>
            </a:r>
          </a:p>
          <a:p>
            <a:pPr lvl="0">
              <a:buFont typeface="Wingdings" pitchFamily="2" charset="2"/>
              <a:buChar char="q"/>
            </a:pPr>
            <a:endParaRPr lang="pl-PL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udostępnianie zbiorów własnych bibliotekom polskim, zagranicznym i innym instytucjom kultury i nauki</a:t>
            </a:r>
          </a:p>
          <a:p>
            <a:pPr marL="109728" lvl="0" indent="0">
              <a:buNone/>
            </a:pPr>
            <a:endParaRPr lang="pl-PL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fachowa pomoc: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 korzystaniu z elektronicznych baz danych i zbiorów zdigitalizowanych dostępnych on-line </a:t>
            </a:r>
            <a:endParaRPr lang="pl-PL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 przeszukiwaniu  polskich i  zagranicznych katalogów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  wyszukiwaniu specjalistycznych trudno dostępnych materiałów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zapewnienie </a:t>
            </a:r>
            <a:r>
              <a:rPr lang="pl-PL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szybkiego </a:t>
            </a: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dostępu </a:t>
            </a:r>
            <a:r>
              <a:rPr lang="pl-PL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 literatury polskiej i zagranicznej, drukowanej </a:t>
            </a: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oraz elektronicznej</a:t>
            </a:r>
            <a:endParaRPr lang="pl-PL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Zadania Wypożyczalni Międzybibliotecznej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poweredbydyni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86" y="142852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929322" y="1142984"/>
            <a:ext cx="3000396" cy="4864307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q"/>
            </a:pPr>
            <a:endParaRPr lang="pl-PL" sz="29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6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6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pracownicy naukowi UKW</a:t>
            </a:r>
          </a:p>
          <a:p>
            <a:pPr>
              <a:buFont typeface="Wingdings" pitchFamily="2" charset="2"/>
              <a:buChar char="q"/>
            </a:pPr>
            <a:endParaRPr lang="pl-PL" sz="6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6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studenci studiów dziennych i zaocznych przygotowujący prace dyplomowe</a:t>
            </a:r>
          </a:p>
          <a:p>
            <a:pPr>
              <a:buFont typeface="Wingdings" pitchFamily="2" charset="2"/>
              <a:buChar char="q"/>
            </a:pPr>
            <a:endParaRPr lang="pl-PL" sz="6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6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słuchacze studiów podyplomowych i doktoranckich UKW</a:t>
            </a:r>
          </a:p>
          <a:p>
            <a:pPr>
              <a:buFont typeface="Wingdings" pitchFamily="2" charset="2"/>
              <a:buChar char="q"/>
            </a:pPr>
            <a:endParaRPr lang="pl-PL" sz="6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6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 uzasadnionych przypadkach pozostali czytelnicy</a:t>
            </a:r>
          </a:p>
          <a:p>
            <a:pPr>
              <a:buFont typeface="Wingdings" pitchFamily="2" charset="2"/>
              <a:buChar char="q"/>
            </a:pPr>
            <a:endParaRPr lang="pl-PL" sz="6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6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podstawą do korzystania z usług WM jest aktywne konto biblioteczne</a:t>
            </a:r>
          </a:p>
          <a:p>
            <a:pPr>
              <a:buNone/>
            </a:pPr>
            <a:r>
              <a:rPr lang="pl-PL" sz="5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5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5600" dirty="0" smtClean="0"/>
              <a:t/>
            </a:r>
            <a:br>
              <a:rPr lang="pl-PL" sz="5600" dirty="0" smtClean="0"/>
            </a:br>
            <a:r>
              <a:rPr lang="pl-PL" sz="5600" dirty="0" smtClean="0"/>
              <a:t/>
            </a:r>
            <a:br>
              <a:rPr lang="pl-PL" sz="5600" dirty="0" smtClean="0"/>
            </a:br>
            <a:r>
              <a:rPr lang="pl-PL" sz="5600" dirty="0" smtClean="0"/>
              <a:t/>
            </a:r>
            <a:br>
              <a:rPr lang="pl-PL" sz="5600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8115296" cy="785794"/>
          </a:xfrm>
        </p:spPr>
        <p:txBody>
          <a:bodyPr>
            <a:normAutofit fontScale="90000"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Użytkownicy </a:t>
            </a:r>
            <a:r>
              <a:rPr lang="pl-PL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Wypożyczalni Międzybibliotecznej </a:t>
            </a:r>
            <a:r>
              <a:rPr lang="pl-PL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poweredbydyni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86" y="142852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  <p:pic>
        <p:nvPicPr>
          <p:cNvPr id="1027" name="Picture 3" descr="C:\Users\Iza\Desktop\Nowy folder (4)\IMG_20170717_125616645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54" y="908720"/>
            <a:ext cx="6024351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5018608" y="666114"/>
            <a:ext cx="3786214" cy="507209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b="1" dirty="0" smtClean="0"/>
          </a:p>
          <a:p>
            <a:pPr>
              <a:buFont typeface="Wingdings" pitchFamily="2" charset="2"/>
              <a:buChar char="q"/>
            </a:pPr>
            <a:endParaRPr lang="pl-PL" sz="7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osobiście w  WM: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6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wypełniając tradycyjny formularz papierowy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6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przyjmowane są również  zamówienia w innych formach pisemnych</a:t>
            </a:r>
          </a:p>
          <a:p>
            <a:pPr>
              <a:buFont typeface="Wingdings" pitchFamily="2" charset="2"/>
              <a:buChar char="q"/>
            </a:pPr>
            <a:endParaRPr lang="pl-PL" sz="7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za pośrednictwem poczty elektronicznej, pisząc na adres: </a:t>
            </a:r>
            <a:r>
              <a:rPr lang="pl-PL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wm@ukw.edu.pl</a:t>
            </a:r>
            <a:endParaRPr lang="pl-PL" sz="7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pl-PL" sz="7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 formie telefonicznej z  podaniem numeru ważniej karty bibliotecznej oraz danych do korespondencji </a:t>
            </a:r>
          </a:p>
          <a:p>
            <a:pPr marL="109728" indent="0">
              <a:buNone/>
            </a:pPr>
            <a:endParaRPr lang="pl-PL" sz="7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 formie ustnej, oferując pomoc w wyszukaniu literatury naukowej</a:t>
            </a:r>
            <a:br>
              <a:rPr lang="pl-PL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pl-PL" sz="7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ilość zamówień bez ograniczeń</a:t>
            </a:r>
            <a:br>
              <a:rPr lang="pl-PL" sz="7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4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5180" y="23748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2700" dirty="0" smtClean="0">
                <a:effectLst/>
                <a:latin typeface="Times New Roman" pitchFamily="18" charset="0"/>
                <a:cs typeface="Times New Roman" pitchFamily="18" charset="0"/>
              </a:rPr>
              <a:t>Sposoby zamawiania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875204" y="880428"/>
            <a:ext cx="3714776" cy="514353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vert="horz" anchor="b">
            <a:normAutofit fontScale="2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pl-PL" sz="2800" b="1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Wypożyczalnia Międzybiblioteczna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Biblioteka Uniwersytetu Kazimierza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Wielkiego w Bydgoszczy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Imię i Nazwisko.....................................................................................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Numer karty bibliotecznej …………………………………………….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Adres email............................................................................................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Telefon …………………………...........................................................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Inst./Wydział………………………………………………………….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Zamówienie :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Książka: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Autor:……………………………………………………………….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Tytuł:……………………………………………………………….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Miejsce wydania: ……………………………………………………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Rok ……….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Czasopismo:………………………………………………………..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Rocznik,…….. tom…………. zeszyt…………….. nr……………….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Autor………………………………………………………………….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Tytuł artykułu………………………………………………………….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strony…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Oświadczam, iż pokryję koszty związane ze sprowadzeniem materiałów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bibliotecznych z innych bibliotek krajowych i  zagranicznych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…………………………………………………………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data, podpis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Obraz 6" descr="poweredbydyn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434" y="23196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715008" y="857232"/>
            <a:ext cx="3071834" cy="49292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jest zgodne z regulaminem wypożyczeń międzybibliotecznych</a:t>
            </a:r>
          </a:p>
          <a:p>
            <a:pPr>
              <a:buFont typeface="Wingdings" pitchFamily="2" charset="2"/>
              <a:buChar char="q"/>
            </a:pPr>
            <a:endParaRPr lang="pl-PL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 miejscu w Czytelni Czasopism za </a:t>
            </a: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okazaniem legitymacji studenckiej</a:t>
            </a:r>
          </a:p>
          <a:p>
            <a:pPr>
              <a:buFont typeface="Wingdings" pitchFamily="2" charset="2"/>
              <a:buChar char="q"/>
            </a:pPr>
            <a:endParaRPr lang="pl-PL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możliwość skanowania lub ksero</a:t>
            </a:r>
          </a:p>
          <a:p>
            <a:pPr>
              <a:buFont typeface="Wingdings" pitchFamily="2" charset="2"/>
              <a:buChar char="q"/>
            </a:pPr>
            <a:endParaRPr lang="pl-PL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bez wypożyczania na zewnątrz</a:t>
            </a:r>
          </a:p>
          <a:p>
            <a:pPr>
              <a:buNone/>
            </a:pPr>
            <a:endParaRPr lang="pl-PL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kopie materiałów w formie elektronicznej przesyłane są bezpośrednio  użytkownikowi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Udostępnianie sprowadzonego materiału</a:t>
            </a:r>
            <a:endParaRPr lang="pl-PL" sz="1800" dirty="0">
              <a:effectLst/>
            </a:endParaRPr>
          </a:p>
        </p:txBody>
      </p:sp>
      <p:pic>
        <p:nvPicPr>
          <p:cNvPr id="5" name="Obraz 4" descr="poweredbydyni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54" y="0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  <p:pic>
        <p:nvPicPr>
          <p:cNvPr id="2050" name="Picture 2" descr="C:\Users\Iza\Desktop\Nowy folder (4)\IMG_20170717_0909326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550072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pl-PL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bibliotek oraz instytucji naukowych sprowadzamy: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książki, prace doktorskie, mikrofilmy, sporadycznie czasopisma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kopie artykułów z czasopism lub książek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koszty wysyłki zwrotnej pokrywa nasza uczelnia  </a:t>
            </a:r>
          </a:p>
          <a:p>
            <a:pPr marL="109728" indent="0">
              <a:buNone/>
            </a:pPr>
            <a:r>
              <a:rPr lang="pl-PL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pl-PL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sprowadzone materiały w formie skanów, </a:t>
            </a:r>
            <a:r>
              <a:rPr lang="pl-PL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kserokopii lub </a:t>
            </a:r>
            <a:r>
              <a:rPr lang="pl-PL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kopii na płycie </a:t>
            </a:r>
            <a:r>
              <a:rPr lang="pl-PL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CD:</a:t>
            </a:r>
            <a:endParaRPr lang="pl-PL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koszty ponosi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użytkownik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płatność </a:t>
            </a: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usługę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według </a:t>
            </a: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rachunku biblioteki lub instytucji realizującej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zamówienie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opłaty </a:t>
            </a: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regulowane są w kasie uczelni lub poprzez wpłatę na konto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użytkownik podaje źródło finansowania: środki prywatne, z badań statutowych lub grantu</a:t>
            </a:r>
            <a:r>
              <a:rPr lang="pl-PL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l-PL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Wspomagamy naszych czytelników pozyskując bezpłatnie materiały za pośrednictwem: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bibliotek cyfrowych, repozytoriów naukowych, elektronicznych baz książek i czasopism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edukacyjnych, platform </a:t>
            </a: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cyfrowych oraz innych źródeł dostępnych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endParaRPr lang="pl-PL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787208" cy="778098"/>
          </a:xfrm>
        </p:spPr>
        <p:txBody>
          <a:bodyPr>
            <a:normAutofit/>
          </a:bodyPr>
          <a:lstStyle/>
          <a:p>
            <a:r>
              <a:rPr lang="pl-PL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Sprowadzanie </a:t>
            </a:r>
            <a:r>
              <a:rPr lang="pl-PL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materiałów naukowych </a:t>
            </a:r>
            <a:r>
              <a:rPr lang="pl-PL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polskich bibliotek</a:t>
            </a:r>
            <a:r>
              <a:rPr lang="pl-PL" sz="2400" dirty="0">
                <a:effectLst/>
              </a:rPr>
              <a:t/>
            </a:r>
            <a:br>
              <a:rPr lang="pl-PL" sz="2400" dirty="0">
                <a:effectLst/>
              </a:rPr>
            </a:b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poweredbydyni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54" y="0"/>
            <a:ext cx="1071546" cy="107154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bg1"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6743</TotalTime>
  <Words>497</Words>
  <Application>Microsoft Office PowerPoint</Application>
  <PresentationFormat>Pokaz na ekranie (4:3)</PresentationFormat>
  <Paragraphs>227</Paragraphs>
  <Slides>19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Hol</vt:lpstr>
      <vt:lpstr>   Zadania  Wypożyczalni  Międzybibliotecznej  w strukturze Sekcji Informacji Naukowej  Biblioteki Uniwersytetu Kazimierza  Wielkiego w Bydgoszczy</vt:lpstr>
      <vt:lpstr>Biblioteka Uniwersytetu Kazimierza Wielkiego w Bydgoszczy</vt:lpstr>
      <vt:lpstr> Nowy budynek Biblioteki U K W</vt:lpstr>
      <vt:lpstr> Sekcja Informacji Naukowej – podział zadań </vt:lpstr>
      <vt:lpstr> Zadania Wypożyczalni Międzybibliotecznej </vt:lpstr>
      <vt:lpstr>   Użytkownicy Wypożyczalni Międzybibliotecznej   </vt:lpstr>
      <vt:lpstr>       Sposoby zamawiania   </vt:lpstr>
      <vt:lpstr>Udostępnianie sprowadzonego materiału</vt:lpstr>
      <vt:lpstr>Sprowadzanie materiałów naukowych z polskich bibliotek </vt:lpstr>
      <vt:lpstr>Wypożyczenia sprowadzone z polskich bibliotek  do Biblioteki UKW (lata 2010-2016)</vt:lpstr>
      <vt:lpstr>Prezentacja programu PowerPoint</vt:lpstr>
      <vt:lpstr>Wypożyczenia sprowadzone z zagranicznych bibliotek do  Biblioteki UKW (lata 2010-2016)</vt:lpstr>
      <vt:lpstr>Wypożyczalnia Międzybiblioteczna UKW udostępnia materiały ze zbiorów własnych :</vt:lpstr>
      <vt:lpstr>Sposoby zamawiania </vt:lpstr>
      <vt:lpstr>Prezentacja programu PowerPoint</vt:lpstr>
      <vt:lpstr>      Wypożyczenia z Biblioteki UKW do polskich bibliotek        (lata 2010-2016)</vt:lpstr>
      <vt:lpstr>Wypożyczenia z Biblioteki UKW do zagranicznych bibliotek (lata 2010-2016)</vt:lpstr>
      <vt:lpstr>Wykresy charakteryzujące wypożyczenia międzybiblioteczne w latach 2010-2016 </vt:lpstr>
      <vt:lpstr>                                              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Zadania Wypożyczalni Międzybibliotecznej w strukturze Sekcji Informacji Naukowej Biblioteki Uniwersytetu Kazimierza Wielkiego w Bydgoszczy</dc:title>
  <dc:creator>A A</dc:creator>
  <cp:lastModifiedBy>artur</cp:lastModifiedBy>
  <cp:revision>607</cp:revision>
  <dcterms:created xsi:type="dcterms:W3CDTF">2017-06-04T08:30:23Z</dcterms:created>
  <dcterms:modified xsi:type="dcterms:W3CDTF">2018-10-22T07:00:44Z</dcterms:modified>
</cp:coreProperties>
</file>