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17" r:id="rId2"/>
    <p:sldMasterId id="2147484005" r:id="rId3"/>
    <p:sldMasterId id="2147483987" r:id="rId4"/>
    <p:sldMasterId id="2147483965" r:id="rId5"/>
    <p:sldMasterId id="2147483953" r:id="rId6"/>
    <p:sldMasterId id="2147483941" r:id="rId7"/>
    <p:sldMasterId id="2147483929" r:id="rId8"/>
    <p:sldMasterId id="2147483917" r:id="rId9"/>
    <p:sldMasterId id="2147483905" r:id="rId10"/>
    <p:sldMasterId id="2147483893" r:id="rId11"/>
    <p:sldMasterId id="2147483881" r:id="rId12"/>
    <p:sldMasterId id="2147483869" r:id="rId13"/>
    <p:sldMasterId id="2147483854" r:id="rId14"/>
    <p:sldMasterId id="2147483829" r:id="rId15"/>
    <p:sldMasterId id="2147483804" r:id="rId16"/>
  </p:sldMasterIdLst>
  <p:notesMasterIdLst>
    <p:notesMasterId r:id="rId31"/>
  </p:notesMasterIdLst>
  <p:sldIdLst>
    <p:sldId id="256" r:id="rId17"/>
    <p:sldId id="260" r:id="rId18"/>
    <p:sldId id="262" r:id="rId19"/>
    <p:sldId id="261" r:id="rId20"/>
    <p:sldId id="266" r:id="rId21"/>
    <p:sldId id="267" r:id="rId22"/>
    <p:sldId id="268" r:id="rId23"/>
    <p:sldId id="258" r:id="rId24"/>
    <p:sldId id="271" r:id="rId25"/>
    <p:sldId id="272" r:id="rId26"/>
    <p:sldId id="273" r:id="rId27"/>
    <p:sldId id="274" r:id="rId28"/>
    <p:sldId id="270" r:id="rId29"/>
    <p:sldId id="265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78"/>
    <a:srgbClr val="006991"/>
    <a:srgbClr val="D7E8F2"/>
    <a:srgbClr val="E3E4E5"/>
    <a:srgbClr val="C1C3C6"/>
    <a:srgbClr val="E3E5E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6845" autoAdjust="0"/>
  </p:normalViewPr>
  <p:slideViewPr>
    <p:cSldViewPr>
      <p:cViewPr>
        <p:scale>
          <a:sx n="130" d="100"/>
          <a:sy n="130" d="100"/>
        </p:scale>
        <p:origin x="157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93B16-641E-4E10-99EC-7EC6D6300007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4D65F-C00B-493F-9DD5-3B4B1712D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03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rgbClr val="0056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 b="25266"/>
          <a:stretch/>
        </p:blipFill>
        <p:spPr>
          <a:xfrm>
            <a:off x="168506" y="200130"/>
            <a:ext cx="6864880" cy="3064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 flipH="1">
            <a:off x="7401907" y="-573760"/>
            <a:ext cx="1835635" cy="277263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92376"/>
            <a:ext cx="1453925" cy="135260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03421"/>
            <a:ext cx="1275266" cy="123942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73198" y="5605350"/>
            <a:ext cx="1615777" cy="125264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48" y="3709013"/>
            <a:ext cx="1584176" cy="15538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93" y="5336294"/>
            <a:ext cx="278818" cy="27590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55" y="3126546"/>
            <a:ext cx="278818" cy="2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6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e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4" y="1336066"/>
            <a:ext cx="3366674" cy="5085184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8" y="4099814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1" y="2276872"/>
            <a:ext cx="1080120" cy="1068830"/>
          </a:xfrm>
          <a:prstGeom prst="rect">
            <a:avLst/>
          </a:prstGeom>
        </p:spPr>
      </p:pic>
      <p:sp>
        <p:nvSpPr>
          <p:cNvPr id="9" name="Symbol zastępczy tabeli 8"/>
          <p:cNvSpPr>
            <a:spLocks noGrp="1"/>
          </p:cNvSpPr>
          <p:nvPr>
            <p:ph type="tbl" sz="quarter" idx="10"/>
          </p:nvPr>
        </p:nvSpPr>
        <p:spPr>
          <a:xfrm>
            <a:off x="1115616" y="1336675"/>
            <a:ext cx="7848997" cy="5405438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 rot="16200000">
            <a:off x="-2203459" y="3683800"/>
            <a:ext cx="5374076" cy="976044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 userDrawn="1"/>
        </p:nvSpPr>
        <p:spPr>
          <a:xfrm rot="16200000">
            <a:off x="-182236" y="182230"/>
            <a:ext cx="1336074" cy="971598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84394"/>
            <a:ext cx="879835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3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9581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3408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0664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1914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740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961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1460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9140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0429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84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4" y="1336066"/>
            <a:ext cx="3366674" cy="5085184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8" y="4099814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1" y="2276872"/>
            <a:ext cx="1080120" cy="1068830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10"/>
          </p:nvPr>
        </p:nvSpPr>
        <p:spPr>
          <a:xfrm>
            <a:off x="1115616" y="1336067"/>
            <a:ext cx="7777559" cy="53330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 rot="16200000">
            <a:off x="-2203459" y="3683800"/>
            <a:ext cx="5374076" cy="976044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 userDrawn="1"/>
        </p:nvSpPr>
        <p:spPr>
          <a:xfrm rot="16200000">
            <a:off x="-182236" y="182230"/>
            <a:ext cx="1336074" cy="971598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84394"/>
            <a:ext cx="879835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5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2680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2558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8284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764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9365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2515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4590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5461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5705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66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az z zawartości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4" y="1336066"/>
            <a:ext cx="3366674" cy="5085184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8" y="4099814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1" y="2276872"/>
            <a:ext cx="1080120" cy="1068830"/>
          </a:xfrm>
          <a:prstGeom prst="rect">
            <a:avLst/>
          </a:prstGeom>
        </p:spPr>
      </p:pic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1115617" y="1336675"/>
            <a:ext cx="3743722" cy="5405438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5003800" y="1336675"/>
            <a:ext cx="4032250" cy="54054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 rot="16200000">
            <a:off x="-2203459" y="3683800"/>
            <a:ext cx="5374076" cy="976044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 userDrawn="1"/>
        </p:nvSpPr>
        <p:spPr>
          <a:xfrm rot="16200000">
            <a:off x="-182236" y="182230"/>
            <a:ext cx="1336074" cy="971598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84394"/>
            <a:ext cx="879835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2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1788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2380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3422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4422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2695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5504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6686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8447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2606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79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4" y="1336066"/>
            <a:ext cx="3366674" cy="5085184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8" y="4099814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1" y="2276872"/>
            <a:ext cx="1080120" cy="1068830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115616" y="1336066"/>
            <a:ext cx="7878374" cy="53101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 rot="16200000">
            <a:off x="-2203459" y="3683800"/>
            <a:ext cx="5374076" cy="976044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 rot="16200000">
            <a:off x="-182236" y="182230"/>
            <a:ext cx="1336074" cy="971598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84394"/>
            <a:ext cx="879835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3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514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2503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3420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2303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0697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9526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1877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1743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9032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68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" y="1336066"/>
            <a:ext cx="3366674" cy="5085184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78658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1080120" cy="10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0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1925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674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0179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063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809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0120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3302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8035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4546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251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awartość z obraz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" y="1336066"/>
            <a:ext cx="3366674" cy="508518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78658"/>
            <a:ext cx="2880320" cy="2830336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1080120" cy="1068830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5652121" y="1336675"/>
            <a:ext cx="3383930" cy="5404693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79512" y="1340768"/>
            <a:ext cx="5328592" cy="540469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30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5851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6638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1971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6293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2595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71658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121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4918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3717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5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e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" y="1336066"/>
            <a:ext cx="3366674" cy="508518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78658"/>
            <a:ext cx="2880320" cy="2830336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1080120" cy="1068830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9" name="Symbol zastępczy tabeli 8"/>
          <p:cNvSpPr>
            <a:spLocks noGrp="1"/>
          </p:cNvSpPr>
          <p:nvPr>
            <p:ph type="tbl" sz="quarter" idx="10"/>
          </p:nvPr>
        </p:nvSpPr>
        <p:spPr>
          <a:xfrm>
            <a:off x="179512" y="1340768"/>
            <a:ext cx="8785101" cy="5405438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73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1945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7576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7319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105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" y="1336066"/>
            <a:ext cx="3366674" cy="508518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78658"/>
            <a:ext cx="2880320" cy="2830336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1080120" cy="1068830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0"/>
          </p:nvPr>
        </p:nvSpPr>
        <p:spPr>
          <a:xfrm>
            <a:off x="179512" y="1412776"/>
            <a:ext cx="8785671" cy="53330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1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raz z zawartości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" y="1336066"/>
            <a:ext cx="3366674" cy="508518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78658"/>
            <a:ext cx="2880320" cy="2830336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1080120" cy="1068830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107504" y="1340768"/>
            <a:ext cx="4752528" cy="5405438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5004048" y="1340768"/>
            <a:ext cx="4032250" cy="54054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07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" y="1336066"/>
            <a:ext cx="3366674" cy="508518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78658"/>
            <a:ext cx="2880320" cy="2830336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1080120" cy="1068830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79512" y="1412776"/>
            <a:ext cx="8784976" cy="53101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47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6" y="3701113"/>
            <a:ext cx="2676974" cy="2630519"/>
          </a:xfrm>
          <a:prstGeom prst="rect">
            <a:avLst/>
          </a:prstGeom>
        </p:spPr>
      </p:pic>
      <p:sp>
        <p:nvSpPr>
          <p:cNvPr id="6" name="Prostokąt 5"/>
          <p:cNvSpPr/>
          <p:nvPr userDrawn="1"/>
        </p:nvSpPr>
        <p:spPr>
          <a:xfrm>
            <a:off x="0" y="6021288"/>
            <a:ext cx="6732240" cy="836712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6876256" y="6021288"/>
            <a:ext cx="2267744" cy="837573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5" y="3753599"/>
            <a:ext cx="641081" cy="6343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7592"/>
            <a:ext cx="2361347" cy="233680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274962"/>
            <a:ext cx="1872208" cy="28278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38" y="6014342"/>
            <a:ext cx="2116482" cy="8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FB43-F349-4FA4-B830-861A058E2001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A387-FB4E-40E8-AAE2-FDC2F6B4AD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76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797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286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8298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234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47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726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298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60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obraz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6" y="3701113"/>
            <a:ext cx="2676974" cy="2630519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5" y="3753599"/>
            <a:ext cx="641081" cy="6343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7592"/>
            <a:ext cx="2361347" cy="233680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274962"/>
            <a:ext cx="1872208" cy="2827872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79388" y="1327150"/>
            <a:ext cx="5905500" cy="44781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1"/>
          </p:nvPr>
        </p:nvSpPr>
        <p:spPr>
          <a:xfrm>
            <a:off x="6156325" y="1327150"/>
            <a:ext cx="2879725" cy="4478114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7" name="Prostokąt 16"/>
          <p:cNvSpPr/>
          <p:nvPr userDrawn="1"/>
        </p:nvSpPr>
        <p:spPr>
          <a:xfrm>
            <a:off x="0" y="6021288"/>
            <a:ext cx="6732240" cy="836712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6876256" y="6021288"/>
            <a:ext cx="2267744" cy="837573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38" y="6014342"/>
            <a:ext cx="2116482" cy="8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7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43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341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992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162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767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425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218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835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959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57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6" y="3701113"/>
            <a:ext cx="2676974" cy="2630519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5" y="3753599"/>
            <a:ext cx="641081" cy="6343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7592"/>
            <a:ext cx="2361347" cy="233680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274962"/>
            <a:ext cx="1872208" cy="2827872"/>
          </a:xfrm>
          <a:prstGeom prst="rect">
            <a:avLst/>
          </a:prstGeom>
        </p:spPr>
      </p:pic>
      <p:sp>
        <p:nvSpPr>
          <p:cNvPr id="4" name="Symbol zastępczy tabeli 3"/>
          <p:cNvSpPr>
            <a:spLocks noGrp="1"/>
          </p:cNvSpPr>
          <p:nvPr>
            <p:ph type="tbl" sz="quarter" idx="10"/>
          </p:nvPr>
        </p:nvSpPr>
        <p:spPr>
          <a:xfrm>
            <a:off x="179388" y="1412776"/>
            <a:ext cx="8785225" cy="4392488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>
            <a:off x="0" y="6021288"/>
            <a:ext cx="6732240" cy="836712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6876256" y="6021288"/>
            <a:ext cx="2267744" cy="837573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38" y="6014342"/>
            <a:ext cx="2116482" cy="8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744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707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631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598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7701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894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076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825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529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48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6" y="3701113"/>
            <a:ext cx="2676974" cy="2630519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5" y="3753599"/>
            <a:ext cx="641081" cy="6343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7592"/>
            <a:ext cx="2361347" cy="233680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274962"/>
            <a:ext cx="1872208" cy="2827872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0"/>
          </p:nvPr>
        </p:nvSpPr>
        <p:spPr>
          <a:xfrm>
            <a:off x="179388" y="1327150"/>
            <a:ext cx="8785225" cy="45501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>
            <a:off x="0" y="6021288"/>
            <a:ext cx="6732240" cy="836712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6876256" y="6021288"/>
            <a:ext cx="2267744" cy="837573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38" y="6014342"/>
            <a:ext cx="2116482" cy="8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293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134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86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171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362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36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2295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352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402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11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az z zawartości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6" y="3701113"/>
            <a:ext cx="2676974" cy="2630519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5" y="3753599"/>
            <a:ext cx="641081" cy="6343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7592"/>
            <a:ext cx="2361347" cy="233680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274962"/>
            <a:ext cx="1872208" cy="2827872"/>
          </a:xfrm>
          <a:prstGeom prst="rect">
            <a:avLst/>
          </a:prstGeom>
        </p:spPr>
      </p:pic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179388" y="1327150"/>
            <a:ext cx="3888556" cy="4550122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4211638" y="1327150"/>
            <a:ext cx="4824412" cy="45501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0" y="6021288"/>
            <a:ext cx="6732240" cy="836712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6876256" y="6021288"/>
            <a:ext cx="2267744" cy="837573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38" y="6014342"/>
            <a:ext cx="2116482" cy="8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991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3667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914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321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965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995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067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7836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239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05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6" y="3701113"/>
            <a:ext cx="2676974" cy="2630519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5" y="3753599"/>
            <a:ext cx="641081" cy="6343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7592"/>
            <a:ext cx="2361347" cy="233680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274962"/>
            <a:ext cx="1872208" cy="2827872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79388" y="1412776"/>
            <a:ext cx="8857108" cy="446449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0" y="6021288"/>
            <a:ext cx="6732240" cy="836712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6876256" y="6021288"/>
            <a:ext cx="2267744" cy="837573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38" y="6014342"/>
            <a:ext cx="2116482" cy="8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9863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8079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4551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700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8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3152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4324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893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6214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82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4" y="1336066"/>
            <a:ext cx="3366674" cy="5085184"/>
          </a:xfrm>
          <a:prstGeom prst="rect">
            <a:avLst/>
          </a:prstGeom>
        </p:spPr>
      </p:pic>
      <p:sp>
        <p:nvSpPr>
          <p:cNvPr id="6" name="Prostokąt 5"/>
          <p:cNvSpPr/>
          <p:nvPr userDrawn="1"/>
        </p:nvSpPr>
        <p:spPr>
          <a:xfrm rot="16200000">
            <a:off x="-2203459" y="3683800"/>
            <a:ext cx="5374076" cy="976044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 rot="16200000">
            <a:off x="-182236" y="182230"/>
            <a:ext cx="1336074" cy="971598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8" y="4099814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1" y="2276872"/>
            <a:ext cx="1080120" cy="10688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84394"/>
            <a:ext cx="879835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7277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1338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1032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1663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703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3124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2028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8085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246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99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obraz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4" y="1336066"/>
            <a:ext cx="3366674" cy="5085184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8" y="4099814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1" y="2276872"/>
            <a:ext cx="1080120" cy="1068830"/>
          </a:xfrm>
          <a:prstGeom prst="rect">
            <a:avLst/>
          </a:prstGeom>
        </p:spPr>
      </p:pic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372225" y="1336675"/>
            <a:ext cx="2663825" cy="5404693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115616" y="1336675"/>
            <a:ext cx="5112147" cy="540469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9" name="Prostokąt 18"/>
          <p:cNvSpPr/>
          <p:nvPr userDrawn="1"/>
        </p:nvSpPr>
        <p:spPr>
          <a:xfrm rot="16200000">
            <a:off x="-2203459" y="3683800"/>
            <a:ext cx="5374076" cy="976044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 userDrawn="1"/>
        </p:nvSpPr>
        <p:spPr>
          <a:xfrm rot="16200000">
            <a:off x="-182236" y="182230"/>
            <a:ext cx="1336074" cy="971598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84394"/>
            <a:ext cx="879835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3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5658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435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0150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3104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6324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4741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9417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5522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5724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11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FFB43-F349-4FA4-B830-861A058E2001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A387-FB4E-40E8-AAE2-FDC2F6B4AD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9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68" r:id="rId2"/>
    <p:sldLayoutId id="2147483985" r:id="rId3"/>
    <p:sldLayoutId id="2147483983" r:id="rId4"/>
    <p:sldLayoutId id="2147483981" r:id="rId5"/>
    <p:sldLayoutId id="2147483979" r:id="rId6"/>
    <p:sldLayoutId id="2147483977" r:id="rId7"/>
    <p:sldLayoutId id="2147483867" r:id="rId8"/>
    <p:sldLayoutId id="2147483986" r:id="rId9"/>
    <p:sldLayoutId id="2147483984" r:id="rId10"/>
    <p:sldLayoutId id="2147483982" r:id="rId11"/>
    <p:sldLayoutId id="2147483980" r:id="rId12"/>
    <p:sldLayoutId id="214748397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3866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96D1-04CF-4474-8E6D-DD492DA0A83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F4C2C-3BE2-4991-B7AA-38F52A48E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14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65FB-1842-4C14-AA1D-6C18A5B2805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245C7-3042-467C-AB71-BFF40426D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0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72CC-E074-467D-9A4D-389973438E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11A4D-C4F0-4CD9-AF44-CAF150AE1A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4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E85B-F87E-4D08-9C7C-417E9E26A25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74CA-F414-4172-8C15-58483F212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4517-7943-4762-B36B-9B6E8D3633E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28FC3-D7E0-4A16-BF3E-6FF2F4F01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63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54EC-2BF8-401B-9691-E2FF4192AFAE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7B3E-6E64-4F14-9B02-382A5B9A5E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97470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55C5-417E-43E7-93F6-5C95296C85C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F4CF-84D4-4D35-9E1D-B343F84E78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394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419E-97E2-497E-A03F-0F3E6DDB7170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15F79-1D5D-4DC2-B3EA-D42256DF1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D226D-3A5E-4CA6-941F-EE430AD2A0E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6A4AF-8750-4DDC-9BEF-08E3F711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57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4CF37-AA03-42C9-A953-A6BCCD05D59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89C8-2868-4FE3-B904-92960B00BF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69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0AB7-84C3-4E50-A761-E294B98C88D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D5BB6-883F-4E19-B9A2-3DCACB4E9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25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34DEB-F51B-4838-8342-055F06EA10E3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2B43E-37EE-425F-832E-E6D39B944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04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E38E-8195-47E3-90BB-9A4C85CCB179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F52A-FE4F-4821-A181-A91FE0522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21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EAB6-457F-46E3-9221-918D4C5208C4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55FB-971E-45BA-B069-019B46F40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71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27C75-A64B-4598-B3BF-B8C860D8ECB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F0C29-2E00-4D59-99B2-40E6588D6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24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420" y="4149080"/>
            <a:ext cx="8319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wartości zamówień międzybibliotecznych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051720" y="5776073"/>
            <a:ext cx="624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Łukasz Jeszke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Politechnika Poznańska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lukasz.jeszke@put.poznan.pl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15616" y="11663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err="1" smtClean="0"/>
              <a:t>Journal</a:t>
            </a:r>
            <a:r>
              <a:rPr lang="pl-PL" sz="2000" dirty="0" smtClean="0"/>
              <a:t> </a:t>
            </a:r>
            <a:r>
              <a:rPr lang="pl-PL" sz="2000" dirty="0" err="1" smtClean="0"/>
              <a:t>Impact</a:t>
            </a:r>
            <a:r>
              <a:rPr lang="pl-PL" sz="2000" dirty="0" smtClean="0"/>
              <a:t> </a:t>
            </a:r>
            <a:r>
              <a:rPr lang="pl-PL" sz="2000" dirty="0" err="1" smtClean="0"/>
              <a:t>Factor</a:t>
            </a:r>
            <a:r>
              <a:rPr lang="pl-PL" sz="2000" dirty="0" smtClean="0"/>
              <a:t> za rok 2016 - z </a:t>
            </a:r>
            <a:r>
              <a:rPr lang="pl-PL" sz="2000" b="1" dirty="0" smtClean="0"/>
              <a:t>260 </a:t>
            </a:r>
            <a:r>
              <a:rPr lang="pl-PL" sz="2000" dirty="0" smtClean="0"/>
              <a:t>zamówień na artykuły </a:t>
            </a:r>
            <a:r>
              <a:rPr lang="pl-PL" sz="2000" b="1" dirty="0" smtClean="0"/>
              <a:t>155 </a:t>
            </a:r>
            <a:r>
              <a:rPr lang="pl-PL" sz="2000" dirty="0" smtClean="0"/>
              <a:t>z nich dotyczyło czasopism posiadających IF. Jest to </a:t>
            </a:r>
            <a:r>
              <a:rPr lang="pl-PL" sz="2000" b="1" dirty="0" smtClean="0"/>
              <a:t>ponad połowa</a:t>
            </a:r>
            <a:r>
              <a:rPr lang="pl-PL" sz="2000" dirty="0" smtClean="0"/>
              <a:t> </a:t>
            </a:r>
            <a:r>
              <a:rPr lang="pl-PL" sz="2000" b="1" dirty="0" smtClean="0"/>
              <a:t>(59,62%) </a:t>
            </a:r>
            <a:r>
              <a:rPr lang="pl-PL" sz="2000" dirty="0" smtClean="0"/>
              <a:t>wszystkich zamówionych artykułów.</a:t>
            </a:r>
            <a:endParaRPr lang="pl-PL" sz="2000" dirty="0"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47925" y="2887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925" y="2393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47925" y="2559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39729"/>
              </p:ext>
            </p:extLst>
          </p:nvPr>
        </p:nvGraphicFramePr>
        <p:xfrm>
          <a:off x="1115616" y="1179377"/>
          <a:ext cx="7920880" cy="1591310"/>
        </p:xfrm>
        <a:graphic>
          <a:graphicData uri="http://schemas.openxmlformats.org/drawingml/2006/table">
            <a:tbl>
              <a:tblPr/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Procentowy udział zamówień z czasopism posiadających </a:t>
                      </a:r>
                      <a:r>
                        <a:rPr lang="pl-PL" dirty="0" err="1">
                          <a:effectLst/>
                        </a:rPr>
                        <a:t>Impact</a:t>
                      </a:r>
                      <a:r>
                        <a:rPr lang="pl-PL" dirty="0">
                          <a:effectLst/>
                        </a:rPr>
                        <a:t> </a:t>
                      </a:r>
                      <a:r>
                        <a:rPr lang="pl-PL" dirty="0" err="1">
                          <a:effectLst/>
                        </a:rPr>
                        <a:t>Factor</a:t>
                      </a:r>
                      <a:endParaRPr lang="pl-PL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Studenci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29,28%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Doktoranci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35,19%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Pracownicy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40,89%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3125" y="2887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17413"/>
              </p:ext>
            </p:extLst>
          </p:nvPr>
        </p:nvGraphicFramePr>
        <p:xfrm>
          <a:off x="1115616" y="2935082"/>
          <a:ext cx="7920880" cy="1621536"/>
        </p:xfrm>
        <a:graphic>
          <a:graphicData uri="http://schemas.openxmlformats.org/drawingml/2006/table">
            <a:tbl>
              <a:tblPr/>
              <a:tblGrid>
                <a:gridCol w="4467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Współczynnik </a:t>
                      </a:r>
                      <a:r>
                        <a:rPr lang="pl-PL" dirty="0" err="1">
                          <a:effectLst/>
                        </a:rPr>
                        <a:t>Impact</a:t>
                      </a:r>
                      <a:r>
                        <a:rPr lang="pl-PL" dirty="0">
                          <a:effectLst/>
                        </a:rPr>
                        <a:t> </a:t>
                      </a:r>
                      <a:r>
                        <a:rPr lang="pl-PL" dirty="0" err="1">
                          <a:effectLst/>
                        </a:rPr>
                        <a:t>Factor</a:t>
                      </a:r>
                      <a:r>
                        <a:rPr lang="pl-PL" dirty="0">
                          <a:effectLst/>
                        </a:rPr>
                        <a:t> dla czasopism z których pochodziły zamówienia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Najniższy zarejestrowany współczynnik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0,339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Średnio zarejestrowany współczynnik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3,291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Najwyższy zarejestrowany współczynnik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41,667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74097"/>
              </p:ext>
            </p:extLst>
          </p:nvPr>
        </p:nvGraphicFramePr>
        <p:xfrm>
          <a:off x="1115616" y="4725144"/>
          <a:ext cx="7920880" cy="1920494"/>
        </p:xfrm>
        <a:graphic>
          <a:graphicData uri="http://schemas.openxmlformats.org/drawingml/2006/table">
            <a:tbl>
              <a:tblPr/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Średni współczynnik </a:t>
                      </a:r>
                      <a:r>
                        <a:rPr lang="pl-PL" dirty="0" err="1">
                          <a:effectLst/>
                        </a:rPr>
                        <a:t>Impact</a:t>
                      </a:r>
                      <a:r>
                        <a:rPr lang="pl-PL" dirty="0">
                          <a:effectLst/>
                        </a:rPr>
                        <a:t> </a:t>
                      </a:r>
                      <a:r>
                        <a:rPr lang="pl-PL" dirty="0" err="1">
                          <a:effectLst/>
                        </a:rPr>
                        <a:t>Factor</a:t>
                      </a:r>
                      <a:r>
                        <a:rPr lang="pl-PL" dirty="0">
                          <a:effectLst/>
                        </a:rPr>
                        <a:t> dla czasopism z których pochodziły zamówienia złożone przez poszczególne grupy użytkowników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Studenci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3,642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Doktoranci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3,801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Pracownicy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2,950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3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15616" y="11663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 </a:t>
            </a:r>
            <a:r>
              <a:rPr lang="pl-PL" sz="2000" b="1" dirty="0" err="1" smtClean="0"/>
              <a:t>Scopus</a:t>
            </a:r>
            <a:r>
              <a:rPr lang="pl-PL" sz="2000" b="1" dirty="0" smtClean="0"/>
              <a:t> </a:t>
            </a:r>
            <a:r>
              <a:rPr lang="pl-PL" sz="2000" dirty="0" smtClean="0"/>
              <a:t>było indeksowanych</a:t>
            </a:r>
            <a:r>
              <a:rPr lang="pl-PL" sz="2000" b="1" dirty="0" smtClean="0"/>
              <a:t> 194</a:t>
            </a:r>
            <a:r>
              <a:rPr lang="pl-PL" sz="2000" dirty="0" smtClean="0"/>
              <a:t> </a:t>
            </a:r>
            <a:r>
              <a:rPr lang="pl-PL" sz="2000" dirty="0"/>
              <a:t>ze wszystkich </a:t>
            </a:r>
            <a:r>
              <a:rPr lang="pl-PL" sz="2000" dirty="0" smtClean="0"/>
              <a:t>zamówionych publikacji – </a:t>
            </a:r>
            <a:r>
              <a:rPr lang="pl-PL" sz="2000" dirty="0"/>
              <a:t>stanowi to </a:t>
            </a:r>
            <a:r>
              <a:rPr lang="pl-PL" sz="2000" b="1" dirty="0"/>
              <a:t>44,29% </a:t>
            </a:r>
            <a:r>
              <a:rPr lang="pl-PL" sz="2000" dirty="0"/>
              <a:t>zamówień.</a:t>
            </a:r>
            <a:endParaRPr lang="pl-PL" sz="2000" dirty="0"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47925" y="2887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925" y="2393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47925" y="2559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3125" y="2887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10486"/>
              </p:ext>
            </p:extLst>
          </p:nvPr>
        </p:nvGraphicFramePr>
        <p:xfrm>
          <a:off x="1907704" y="937514"/>
          <a:ext cx="6552728" cy="1621536"/>
        </p:xfrm>
        <a:graphic>
          <a:graphicData uri="http://schemas.openxmlformats.org/drawingml/2006/table">
            <a:tbl>
              <a:tblPr/>
              <a:tblGrid>
                <a:gridCol w="3169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Procentowy udział zamówień indeksowanych w </a:t>
                      </a:r>
                      <a:r>
                        <a:rPr lang="pl-PL" dirty="0" err="1">
                          <a:effectLst/>
                        </a:rPr>
                        <a:t>Scopus</a:t>
                      </a:r>
                      <a:endParaRPr lang="pl-PL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Studenci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38,67%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Doktoranci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35,19%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Pracownicy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51,72%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14761"/>
              </p:ext>
            </p:extLst>
          </p:nvPr>
        </p:nvGraphicFramePr>
        <p:xfrm>
          <a:off x="1907704" y="2787650"/>
          <a:ext cx="6552728" cy="1621536"/>
        </p:xfrm>
        <a:graphic>
          <a:graphicData uri="http://schemas.openxmlformats.org/drawingml/2006/table">
            <a:tbl>
              <a:tblPr/>
              <a:tblGrid>
                <a:gridCol w="3169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Cytowania publikacji indeksowanych w </a:t>
                      </a:r>
                      <a:r>
                        <a:rPr lang="pl-PL" dirty="0" err="1">
                          <a:effectLst/>
                        </a:rPr>
                        <a:t>Scopus</a:t>
                      </a:r>
                      <a:endParaRPr lang="pl-PL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Najniżej cytowane publikacje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0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Średnia liczba cytowań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73,93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Najwyżej cytowana publikacja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2471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14533"/>
              </p:ext>
            </p:extLst>
          </p:nvPr>
        </p:nvGraphicFramePr>
        <p:xfrm>
          <a:off x="1907704" y="4581128"/>
          <a:ext cx="6552728" cy="1950720"/>
        </p:xfrm>
        <a:graphic>
          <a:graphicData uri="http://schemas.openxmlformats.org/drawingml/2006/table">
            <a:tbl>
              <a:tblPr/>
              <a:tblGrid>
                <a:gridCol w="3169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Średnie cytowania publikacji indeksowanych przez </a:t>
                      </a:r>
                      <a:r>
                        <a:rPr lang="pl-PL" dirty="0" err="1">
                          <a:effectLst/>
                        </a:rPr>
                        <a:t>Scopus</a:t>
                      </a:r>
                      <a:r>
                        <a:rPr lang="pl-PL" dirty="0">
                          <a:effectLst/>
                        </a:rPr>
                        <a:t> w zamówieniach poszczególnych grup użytkowników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Studenci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100,5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Doktoranci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56,68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Pracownicy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59,33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8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15616" y="11663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Na </a:t>
            </a:r>
            <a:r>
              <a:rPr lang="pl-PL" sz="2000" b="1" dirty="0" smtClean="0"/>
              <a:t>wykazie czasopism </a:t>
            </a:r>
            <a:r>
              <a:rPr lang="pl-PL" sz="2000" b="1" dirty="0" err="1" smtClean="0"/>
              <a:t>MNiSW</a:t>
            </a:r>
            <a:r>
              <a:rPr lang="pl-PL" sz="2000" b="1" dirty="0" smtClean="0"/>
              <a:t> </a:t>
            </a:r>
            <a:r>
              <a:rPr lang="pl-PL" sz="2000" dirty="0" smtClean="0"/>
              <a:t>występują </a:t>
            </a:r>
            <a:r>
              <a:rPr lang="pl-PL" sz="2000" b="1" dirty="0" smtClean="0"/>
              <a:t>192 </a:t>
            </a:r>
            <a:r>
              <a:rPr lang="pl-PL" sz="2000" dirty="0" smtClean="0"/>
              <a:t> z ogółu zamówionych artykułów </a:t>
            </a:r>
            <a:r>
              <a:rPr lang="pl-PL" sz="2000" dirty="0"/>
              <a:t>z </a:t>
            </a:r>
            <a:r>
              <a:rPr lang="pl-PL" sz="2000" dirty="0" smtClean="0"/>
              <a:t>czasopism czyli </a:t>
            </a:r>
            <a:r>
              <a:rPr lang="pl-PL" sz="2000" b="1" dirty="0" smtClean="0"/>
              <a:t>73,85% </a:t>
            </a:r>
            <a:r>
              <a:rPr lang="pl-PL" sz="2000" dirty="0" smtClean="0"/>
              <a:t>zamówień</a:t>
            </a:r>
            <a:r>
              <a:rPr lang="pl-PL" sz="2000" dirty="0"/>
              <a:t>.</a:t>
            </a:r>
            <a:endParaRPr lang="pl-PL" sz="2000" dirty="0">
              <a:effectLst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3125" y="2887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061498"/>
              </p:ext>
            </p:extLst>
          </p:nvPr>
        </p:nvGraphicFramePr>
        <p:xfrm>
          <a:off x="1125868" y="824518"/>
          <a:ext cx="7756359" cy="1920494"/>
        </p:xfrm>
        <a:graphic>
          <a:graphicData uri="http://schemas.openxmlformats.org/drawingml/2006/table">
            <a:tbl>
              <a:tblPr/>
              <a:tblGrid>
                <a:gridCol w="3751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783">
                <a:tc gridSpan="2"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Procentowy udział zamówień indeksowanych w wykazie </a:t>
                      </a:r>
                      <a:r>
                        <a:rPr lang="pl-PL" dirty="0" err="1">
                          <a:effectLst/>
                        </a:rPr>
                        <a:t>MNiSW</a:t>
                      </a:r>
                      <a:r>
                        <a:rPr lang="pl-PL" dirty="0">
                          <a:effectLst/>
                        </a:rPr>
                        <a:t> względem wszystkich zamówionych artykułów z czasopism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Studenci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38,67%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Doktoranci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46,3%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Pracownicy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47,78%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47925" y="2559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254053"/>
              </p:ext>
            </p:extLst>
          </p:nvPr>
        </p:nvGraphicFramePr>
        <p:xfrm>
          <a:off x="1129099" y="2787650"/>
          <a:ext cx="7763381" cy="1950720"/>
        </p:xfrm>
        <a:graphic>
          <a:graphicData uri="http://schemas.openxmlformats.org/drawingml/2006/table">
            <a:tbl>
              <a:tblPr/>
              <a:tblGrid>
                <a:gridCol w="3754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Liczba punktów dla zamówień z czasopism indeksowanych w wykazie </a:t>
                      </a:r>
                      <a:r>
                        <a:rPr lang="pl-PL" dirty="0" err="1">
                          <a:effectLst/>
                        </a:rPr>
                        <a:t>MNiSW</a:t>
                      </a:r>
                      <a:r>
                        <a:rPr lang="pl-PL" dirty="0">
                          <a:effectLst/>
                        </a:rPr>
                        <a:t> – ogół zamówionych artykułów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Najniżej punktowane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4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Średnia liczba punktów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29,98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Najwyżej punktowane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50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66760"/>
              </p:ext>
            </p:extLst>
          </p:nvPr>
        </p:nvGraphicFramePr>
        <p:xfrm>
          <a:off x="1115616" y="4797152"/>
          <a:ext cx="7776864" cy="1950720"/>
        </p:xfrm>
        <a:graphic>
          <a:graphicData uri="http://schemas.openxmlformats.org/drawingml/2006/table">
            <a:tbl>
              <a:tblPr/>
              <a:tblGrid>
                <a:gridCol w="376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Średnia liczba punktów dla artykułów z czasopism indeksowanych w wykazie </a:t>
                      </a:r>
                      <a:r>
                        <a:rPr lang="pl-PL" dirty="0" err="1">
                          <a:effectLst/>
                        </a:rPr>
                        <a:t>MNiSW</a:t>
                      </a:r>
                      <a:r>
                        <a:rPr lang="pl-PL" dirty="0">
                          <a:effectLst/>
                        </a:rPr>
                        <a:t> - poszczególne grupy użytkowników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Studenci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29,29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Doktoranci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26,08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Pracownicy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31,49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447925" y="2559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87624" y="1196752"/>
            <a:ext cx="784887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Zamówienia </a:t>
            </a:r>
            <a:r>
              <a:rPr lang="pl-PL" dirty="0"/>
              <a:t>międzybiblioteczne spełniają w znakomitej większości wysokie standardy jakości sprowadzanych publikacji ergo jest to sfera warta inwestycji ze strony </a:t>
            </a:r>
            <a:r>
              <a:rPr lang="pl-PL" dirty="0" smtClean="0"/>
              <a:t>biblioteki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Dane pochodzące </a:t>
            </a:r>
            <a:r>
              <a:rPr lang="pl-PL" dirty="0"/>
              <a:t>z zamówień </a:t>
            </a:r>
            <a:r>
              <a:rPr lang="pl-PL" dirty="0" smtClean="0"/>
              <a:t>studenckich reprezentują zaskakująco </a:t>
            </a:r>
            <a:r>
              <a:rPr lang="pl-PL" dirty="0"/>
              <a:t>wysokie wskaźniki, nie odstające od zamówień doktoranckich czy </a:t>
            </a:r>
            <a:r>
              <a:rPr lang="pl-PL" dirty="0" smtClean="0"/>
              <a:t>pracowniczych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Wyraźnie </a:t>
            </a:r>
            <a:r>
              <a:rPr lang="pl-PL" dirty="0" smtClean="0"/>
              <a:t>zainteresowanie </a:t>
            </a:r>
            <a:r>
              <a:rPr lang="pl-PL" dirty="0"/>
              <a:t>artykułami z czasopism zagranicznych choć cały czas dość mocno widać zapotrzebowanie na polskie książki i czasopisma </a:t>
            </a:r>
            <a:r>
              <a:rPr lang="pl-PL" dirty="0" smtClean="0"/>
              <a:t>naukowe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Sfera </a:t>
            </a:r>
            <a:r>
              <a:rPr lang="pl-PL" dirty="0"/>
              <a:t>zamówień – z punktu widzenia oceny parametrycznej – o niższej wartości obejmująca (mocno) starsze publikacje lub generalnie trudniejszych do pozyskania jak prace doktorskie, materiały konferencyjne czy normy </a:t>
            </a:r>
            <a:r>
              <a:rPr lang="pl-PL" dirty="0" smtClean="0"/>
              <a:t>techniczne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971600" y="-25872"/>
            <a:ext cx="8172400" cy="126772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Podsumowanie</a:t>
            </a:r>
            <a:endParaRPr lang="pl-P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1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2921169"/>
            <a:ext cx="81724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Dziękuję za uwagę</a:t>
            </a:r>
            <a:endParaRPr lang="pl-PL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0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Punkt wyjścia dla podejścia jakościowego</a:t>
            </a:r>
            <a:endParaRPr lang="pl-PL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0227" y="1340768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smtClean="0"/>
              <a:t>Powrót tematyki </a:t>
            </a:r>
            <a:r>
              <a:rPr lang="pl-PL" sz="2800" dirty="0" err="1" smtClean="0"/>
              <a:t>wypożyczeń</a:t>
            </a:r>
            <a:r>
              <a:rPr lang="pl-PL" sz="2800" dirty="0" smtClean="0"/>
              <a:t> międzybibliotecznych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smtClean="0"/>
              <a:t>Aktualne problemy i perspektywa rozwoju usługi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Funkcjonujący obecnie warsztat badawczy (zaawansowanych) </a:t>
            </a:r>
            <a:r>
              <a:rPr lang="pl-PL" sz="2800" dirty="0" smtClean="0"/>
              <a:t>użytkowników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smtClean="0"/>
              <a:t>Pytanie o celowość wsparcia użytkowników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smtClean="0"/>
              <a:t>Zmiany w Międzybibliotecznej na Politechnice Poznańskiej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260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587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Analiza wartości zamówień z 2016 r.</a:t>
            </a:r>
            <a:endParaRPr lang="pl-PL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1268760"/>
            <a:ext cx="8964488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Zamówienia </a:t>
            </a:r>
            <a:r>
              <a:rPr lang="pl-PL" sz="2000" dirty="0"/>
              <a:t>złożone </a:t>
            </a:r>
            <a:r>
              <a:rPr lang="pl-PL" sz="2000" dirty="0" smtClean="0"/>
              <a:t>przez </a:t>
            </a:r>
            <a:r>
              <a:rPr lang="pl-PL" sz="2000" dirty="0"/>
              <a:t>studentów, doktorantów i pracowników </a:t>
            </a:r>
            <a:r>
              <a:rPr lang="pl-PL" sz="2000" dirty="0" smtClean="0"/>
              <a:t>uczelni (438 zamówień)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Na podstawie udostępnionych </a:t>
            </a:r>
            <a:r>
              <a:rPr lang="pl-PL" sz="2000" dirty="0"/>
              <a:t>i </a:t>
            </a:r>
            <a:r>
              <a:rPr lang="pl-PL" sz="2000" dirty="0" smtClean="0"/>
              <a:t>wymaganych </a:t>
            </a:r>
            <a:r>
              <a:rPr lang="pl-PL" sz="2000" dirty="0"/>
              <a:t>przez </a:t>
            </a:r>
            <a:r>
              <a:rPr lang="pl-PL" sz="2000" dirty="0" err="1" smtClean="0"/>
              <a:t>MNiSW</a:t>
            </a:r>
            <a:r>
              <a:rPr lang="pl-PL" sz="2000" dirty="0" smtClean="0"/>
              <a:t> metod oceny </a:t>
            </a:r>
            <a:r>
              <a:rPr lang="pl-PL" sz="2000" dirty="0"/>
              <a:t>jakości publikacji z wykorzystaniem baz Web of Science, </a:t>
            </a:r>
            <a:r>
              <a:rPr lang="pl-PL" sz="2000" dirty="0" err="1"/>
              <a:t>Scopus</a:t>
            </a:r>
            <a:r>
              <a:rPr lang="pl-PL" sz="2000" dirty="0"/>
              <a:t> oraz </a:t>
            </a:r>
            <a:r>
              <a:rPr lang="pl-PL" sz="2000" dirty="0" smtClean="0"/>
              <a:t>Ujednoliconego </a:t>
            </a:r>
            <a:r>
              <a:rPr lang="pl-PL" sz="2000" dirty="0"/>
              <a:t>wykazu </a:t>
            </a:r>
            <a:r>
              <a:rPr lang="pl-PL" sz="2000" dirty="0" smtClean="0"/>
              <a:t>czasopism </a:t>
            </a:r>
            <a:r>
              <a:rPr lang="pl-PL" sz="2000" dirty="0"/>
              <a:t>za lata 2013-2016 (Część A, B, C) z dnia 26 stycznia </a:t>
            </a:r>
            <a:r>
              <a:rPr lang="pl-PL" sz="2000" dirty="0" smtClean="0"/>
              <a:t>2017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Wziąłem pod uwagę występowanie zamówionych publikacji w bazach; </a:t>
            </a:r>
            <a:r>
              <a:rPr lang="pl-PL" sz="2000" dirty="0" err="1" smtClean="0"/>
              <a:t>cytowalność</a:t>
            </a:r>
            <a:r>
              <a:rPr lang="pl-PL" sz="2000" dirty="0" smtClean="0"/>
              <a:t>; wskaźnik </a:t>
            </a:r>
            <a:r>
              <a:rPr lang="pl-PL" sz="2000" dirty="0" err="1" smtClean="0"/>
              <a:t>Impact</a:t>
            </a:r>
            <a:r>
              <a:rPr lang="pl-PL" sz="2000" dirty="0" smtClean="0"/>
              <a:t> </a:t>
            </a:r>
            <a:r>
              <a:rPr lang="pl-PL" sz="2000" dirty="0" err="1" smtClean="0"/>
              <a:t>Factor</a:t>
            </a:r>
            <a:r>
              <a:rPr lang="pl-PL" sz="2000" dirty="0" smtClean="0"/>
              <a:t> (2016); punktację wg </a:t>
            </a:r>
            <a:r>
              <a:rPr lang="pl-PL" sz="2000" dirty="0" err="1" smtClean="0"/>
              <a:t>MNiSW</a:t>
            </a:r>
            <a:endParaRPr lang="pl-PL" sz="20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Dodatkowe zmienne to rok wydania; typ zamawianego źródła; status zamawiającego (studenci; doktoranci; pracownicy).</a:t>
            </a:r>
            <a:endParaRPr lang="pl-PL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dirty="0"/>
          </a:p>
          <a:p>
            <a:endParaRPr lang="pl-P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5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494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79512" y="11663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Studenci</a:t>
            </a:r>
            <a:r>
              <a:rPr lang="pl-PL" sz="2000" dirty="0"/>
              <a:t> Politechniki Poznańskiej złożyli </a:t>
            </a:r>
            <a:r>
              <a:rPr lang="pl-PL" sz="2000" b="1" dirty="0"/>
              <a:t>41,32% </a:t>
            </a:r>
            <a:r>
              <a:rPr lang="pl-PL" sz="2000" dirty="0"/>
              <a:t>z ogółu zamówień; </a:t>
            </a:r>
            <a:r>
              <a:rPr lang="pl-PL" sz="2000" b="1" dirty="0"/>
              <a:t>doktoranci 12,33%</a:t>
            </a:r>
            <a:r>
              <a:rPr lang="pl-PL" sz="2000" dirty="0"/>
              <a:t> a </a:t>
            </a:r>
            <a:r>
              <a:rPr lang="pl-PL" sz="2000" b="1" dirty="0"/>
              <a:t>pracownicy 46,35%</a:t>
            </a:r>
            <a:r>
              <a:rPr lang="pl-PL" sz="2000" dirty="0"/>
              <a:t>.</a:t>
            </a:r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13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9" y="476672"/>
            <a:ext cx="883100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8" y="548679"/>
            <a:ext cx="8680004" cy="488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9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9" y="476672"/>
            <a:ext cx="883100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07099"/>
              </p:ext>
            </p:extLst>
          </p:nvPr>
        </p:nvGraphicFramePr>
        <p:xfrm>
          <a:off x="1763688" y="692696"/>
          <a:ext cx="6264696" cy="6048678"/>
        </p:xfrm>
        <a:graphic>
          <a:graphicData uri="http://schemas.openxmlformats.org/drawingml/2006/table">
            <a:tbl>
              <a:tblPr/>
              <a:tblGrid>
                <a:gridCol w="489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81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20000"/>
                        </a:lnSpc>
                      </a:pPr>
                      <a:r>
                        <a:rPr lang="pl-PL" sz="1000" b="1" dirty="0">
                          <a:effectLst/>
                        </a:rPr>
                        <a:t>Rok wydania wyliczony z ogółu zamówionych publikacji</a:t>
                      </a:r>
                      <a:endParaRPr lang="pl-PL" sz="1600" dirty="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Najstarszy rok wydania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1923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45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Średni rok wydania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1998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Najnowszy rok wydania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2016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860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20000"/>
                        </a:lnSpc>
                      </a:pPr>
                      <a:r>
                        <a:rPr lang="pl-PL" sz="1000" b="1">
                          <a:effectLst/>
                        </a:rPr>
                        <a:t>Średni rok wydania zamówionych publikacji a status użytkownika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Studenci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2001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Doktoranci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1999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Pracownicy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1994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81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20000"/>
                        </a:lnSpc>
                      </a:pPr>
                      <a:r>
                        <a:rPr lang="pl-PL" sz="1000" b="1">
                          <a:effectLst/>
                        </a:rPr>
                        <a:t>Średni rok wydania dla poszczególnych typów publikacji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Książki polskie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1997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Książki zagraniczne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1998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Czasopisma polskie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2001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Czasopisma zagraniczne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1995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Konferencje polskie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2006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Konferencje zagraniczne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2008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Normy techniczne polskie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2008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Normy techniczne zagraniczne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2014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Rozprawy doktorskie polskie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2010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0769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pl-PL" sz="900">
                          <a:effectLst/>
                        </a:rPr>
                        <a:t>Rozprawa doktorskie zagraniczne</a:t>
                      </a:r>
                      <a:endParaRPr lang="pl-PL" sz="160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l-PL" sz="900" dirty="0">
                          <a:effectLst/>
                        </a:rPr>
                        <a:t>1980</a:t>
                      </a:r>
                      <a:endParaRPr lang="pl-PL" sz="1600" dirty="0">
                        <a:effectLst/>
                      </a:endParaRPr>
                    </a:p>
                  </a:txBody>
                  <a:tcPr marL="32835" marR="32835" marT="32835" marB="328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0" y="116632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Analiza roku wydania zamówionych publikacji.</a:t>
            </a:r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35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15616" y="11663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Wyliczenia wskazują, iż </a:t>
            </a:r>
            <a:r>
              <a:rPr lang="pl-PL" sz="2000" b="1" dirty="0"/>
              <a:t>180 </a:t>
            </a:r>
            <a:r>
              <a:rPr lang="pl-PL" sz="2000" dirty="0"/>
              <a:t>zamówionych publikacji jest indeksowanych w bazie </a:t>
            </a:r>
            <a:r>
              <a:rPr lang="pl-PL" sz="2000" b="1" dirty="0"/>
              <a:t>Web of Science</a:t>
            </a:r>
            <a:r>
              <a:rPr lang="pl-PL" sz="2000" dirty="0"/>
              <a:t>. Wobec łącznej liczby 438 zamówień stanowi to </a:t>
            </a:r>
            <a:r>
              <a:rPr lang="pl-PL" sz="2000" b="1" dirty="0"/>
              <a:t>44,29% </a:t>
            </a:r>
            <a:r>
              <a:rPr lang="pl-PL" sz="2000" dirty="0"/>
              <a:t>ogółu.</a:t>
            </a:r>
            <a:endParaRPr lang="pl-PL" sz="2000" dirty="0">
              <a:effectLst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16047"/>
              </p:ext>
            </p:extLst>
          </p:nvPr>
        </p:nvGraphicFramePr>
        <p:xfrm>
          <a:off x="1475656" y="1132295"/>
          <a:ext cx="6984776" cy="1614939"/>
        </p:xfrm>
        <a:graphic>
          <a:graphicData uri="http://schemas.openxmlformats.org/drawingml/2006/table">
            <a:tbl>
              <a:tblPr/>
              <a:tblGrid>
                <a:gridCol w="337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787">
                <a:tc gridSpan="2"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Procentowy udział zamówień indeksowanych w Web of Science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Studenci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38,67%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Doktoranci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29,63%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Pracownicy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46,31%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47925" y="2887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31204"/>
              </p:ext>
            </p:extLst>
          </p:nvPr>
        </p:nvGraphicFramePr>
        <p:xfrm>
          <a:off x="1475656" y="2916342"/>
          <a:ext cx="6984776" cy="1621536"/>
        </p:xfrm>
        <a:graphic>
          <a:graphicData uri="http://schemas.openxmlformats.org/drawingml/2006/table">
            <a:tbl>
              <a:tblPr/>
              <a:tblGrid>
                <a:gridCol w="337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Cytowania publikacji indeksowanych w Web of Science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Najniżej cytowane publikacje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0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Średnia liczba cytowań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81,89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Najwyżej cytowana publikacja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2490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925" y="2393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611938"/>
              </p:ext>
            </p:extLst>
          </p:nvPr>
        </p:nvGraphicFramePr>
        <p:xfrm>
          <a:off x="1475656" y="4725144"/>
          <a:ext cx="6984776" cy="1950720"/>
        </p:xfrm>
        <a:graphic>
          <a:graphicData uri="http://schemas.openxmlformats.org/drawingml/2006/table">
            <a:tbl>
              <a:tblPr/>
              <a:tblGrid>
                <a:gridCol w="337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Średnie cytowania publikacji indeksowanych przez Web of Science w zamówieniach poszczególnych grup użytkowników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Studenci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108,89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Doktoranci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77,88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>
                          <a:effectLst/>
                        </a:rPr>
                        <a:t>Pracownicy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pl-PL" dirty="0">
                          <a:effectLst/>
                        </a:rPr>
                        <a:t>62,47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47925" y="2559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Prezentacja1</Template>
  <TotalTime>1390</TotalTime>
  <Words>650</Words>
  <Application>Microsoft Office PowerPoint</Application>
  <PresentationFormat>Pokaz na ekranie (4:3)</PresentationFormat>
  <Paragraphs>160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16</vt:i4>
      </vt:variant>
      <vt:variant>
        <vt:lpstr>Tytuły slajdów</vt:lpstr>
      </vt:variant>
      <vt:variant>
        <vt:i4>14</vt:i4>
      </vt:variant>
    </vt:vector>
  </HeadingPairs>
  <TitlesOfParts>
    <vt:vector size="32" baseType="lpstr">
      <vt:lpstr>Arial</vt:lpstr>
      <vt:lpstr>Calibri</vt:lpstr>
      <vt:lpstr>Prezentacja1</vt:lpstr>
      <vt:lpstr>14_Projekt niestandardowy</vt:lpstr>
      <vt:lpstr>13_Projekt niestandardowy</vt:lpstr>
      <vt:lpstr>12_Projekt niestandardowy</vt:lpstr>
      <vt:lpstr>11_Projekt niestandardowy</vt:lpstr>
      <vt:lpstr>10_Projekt niestandardowy</vt:lpstr>
      <vt:lpstr>9_Projekt niestandardowy</vt:lpstr>
      <vt:lpstr>8_Projekt niestandardowy</vt:lpstr>
      <vt:lpstr>7_Projekt niestandardowy</vt:lpstr>
      <vt:lpstr>6_Projekt niestandardowy</vt:lpstr>
      <vt:lpstr>5_Projekt niestandardowy</vt:lpstr>
      <vt:lpstr>3_Projekt niestandardowy</vt:lpstr>
      <vt:lpstr>1_Projekt niestandardowy</vt:lpstr>
      <vt:lpstr>4_Projekt niestandardowy</vt:lpstr>
      <vt:lpstr>2_Projekt niestandardowy</vt:lpstr>
      <vt:lpstr>Projekt niestandardowy</vt:lpstr>
      <vt:lpstr>Prezentacja programu PowerPoint</vt:lpstr>
      <vt:lpstr>Punkt wyjścia dla podejścia jakościowego</vt:lpstr>
      <vt:lpstr>Analiza wartości zamówień z 2016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Jeszke</dc:creator>
  <cp:lastModifiedBy>artur</cp:lastModifiedBy>
  <cp:revision>44</cp:revision>
  <dcterms:created xsi:type="dcterms:W3CDTF">2016-09-15T06:25:04Z</dcterms:created>
  <dcterms:modified xsi:type="dcterms:W3CDTF">2018-10-22T07:04:55Z</dcterms:modified>
</cp:coreProperties>
</file>