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0" r:id="rId2"/>
    <p:sldId id="256" r:id="rId3"/>
    <p:sldId id="257" r:id="rId4"/>
    <p:sldId id="258" r:id="rId5"/>
    <p:sldId id="259" r:id="rId6"/>
    <p:sldId id="260" r:id="rId7"/>
    <p:sldId id="261" r:id="rId8"/>
    <p:sldId id="301" r:id="rId9"/>
    <p:sldId id="262" r:id="rId10"/>
    <p:sldId id="264" r:id="rId11"/>
    <p:sldId id="269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27" d="100"/>
          <a:sy n="127" d="100"/>
        </p:scale>
        <p:origin x="1474" y="-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607770482246174E-3"/>
                  <c:y val="-0.29375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0E-4615-8CDE-E3641CCC1E42}"/>
                </c:ext>
              </c:extLst>
            </c:dLbl>
            <c:dLbl>
              <c:idx val="1"/>
              <c:layout>
                <c:manualLayout>
                  <c:x val="1.9607770482246174E-3"/>
                  <c:y val="-0.32500000000000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0E-4615-8CDE-E3641CCC1E42}"/>
                </c:ext>
              </c:extLst>
            </c:dLbl>
            <c:dLbl>
              <c:idx val="2"/>
              <c:layout>
                <c:manualLayout>
                  <c:x val="1.9607770482246174E-3"/>
                  <c:y val="-0.337500000000000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0E-4615-8CDE-E3641CCC1E42}"/>
                </c:ext>
              </c:extLst>
            </c:dLbl>
            <c:dLbl>
              <c:idx val="3"/>
              <c:layout>
                <c:manualLayout>
                  <c:x val="-7.8431081928984712E-3"/>
                  <c:y val="-0.375000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0E-4615-8CDE-E3641CCC1E42}"/>
                </c:ext>
              </c:extLst>
            </c:dLbl>
            <c:dLbl>
              <c:idx val="4"/>
              <c:layout>
                <c:manualLayout>
                  <c:x val="1.9607770482246174E-3"/>
                  <c:y val="-0.409375000000000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0E-4615-8CDE-E3641CCC1E42}"/>
                </c:ext>
              </c:extLst>
            </c:dLbl>
            <c:dLbl>
              <c:idx val="5"/>
              <c:layout>
                <c:manualLayout>
                  <c:x val="1.9607770482246174E-3"/>
                  <c:y val="-0.37187500000000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0E-4615-8CDE-E3641CCC1E42}"/>
                </c:ext>
              </c:extLst>
            </c:dLbl>
            <c:dLbl>
              <c:idx val="6"/>
              <c:layout>
                <c:manualLayout>
                  <c:x val="1.9607770482246174E-3"/>
                  <c:y val="-0.343750000000000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00E-4615-8CDE-E3641CCC1E4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1189</c:v>
                </c:pt>
                <c:pt idx="1">
                  <c:v>1297</c:v>
                </c:pt>
                <c:pt idx="2">
                  <c:v>1400</c:v>
                </c:pt>
                <c:pt idx="3">
                  <c:v>1545</c:v>
                </c:pt>
                <c:pt idx="4">
                  <c:v>1639</c:v>
                </c:pt>
                <c:pt idx="5">
                  <c:v>1483</c:v>
                </c:pt>
                <c:pt idx="6">
                  <c:v>1367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00E-4615-8CDE-E3641CCC1E4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Kolumna2</c:v>
                </c:pt>
              </c:strCache>
            </c:strRef>
          </c:tx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8-600E-4615-8CDE-E3641CCC1E42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Kolumna3</c:v>
                </c:pt>
              </c:strCache>
            </c:strRef>
          </c:tx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9-600E-4615-8CDE-E3641CCC1E42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Kolumna4</c:v>
                </c:pt>
              </c:strCache>
            </c:strRef>
          </c:tx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A-600E-4615-8CDE-E3641CCC1E42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Kolumna5</c:v>
                </c:pt>
              </c:strCache>
            </c:strRef>
          </c:tx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Arkusz1!$F$2:$F$8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B-600E-4615-8CDE-E3641CCC1E42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Kolumna6</c:v>
                </c:pt>
              </c:strCache>
            </c:strRef>
          </c:tx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Arkusz1!$G$2:$G$8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C-600E-4615-8CDE-E3641CCC1E42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Kolumna7</c:v>
                </c:pt>
              </c:strCache>
            </c:strRef>
          </c:tx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Arkusz1!$H$2:$H$8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D-600E-4615-8CDE-E3641CCC1E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032000"/>
        <c:axId val="44033536"/>
      </c:barChart>
      <c:catAx>
        <c:axId val="4403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033536"/>
        <c:crosses val="autoZero"/>
        <c:auto val="1"/>
        <c:lblAlgn val="ctr"/>
        <c:lblOffset val="100"/>
        <c:noMultiLvlLbl val="0"/>
      </c:catAx>
      <c:valAx>
        <c:axId val="44033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032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74640081617734"/>
          <c:y val="6.9195374015748046E-2"/>
          <c:w val="0.86776349755690263"/>
          <c:h val="0.778536171259842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040396330166483E-3"/>
                  <c:y val="-0.378125000000000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15-4FD1-B992-8E2B79D6D360}"/>
                </c:ext>
              </c:extLst>
            </c:dLbl>
            <c:dLbl>
              <c:idx val="1"/>
              <c:layout>
                <c:manualLayout>
                  <c:x val="1.9607770482246182E-3"/>
                  <c:y val="-0.325000000000000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15-4FD1-B992-8E2B79D6D360}"/>
                </c:ext>
              </c:extLst>
            </c:dLbl>
            <c:dLbl>
              <c:idx val="2"/>
              <c:layout>
                <c:manualLayout>
                  <c:x val="3.9215540964492347E-3"/>
                  <c:y val="-0.29375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15-4FD1-B992-8E2B79D6D360}"/>
                </c:ext>
              </c:extLst>
            </c:dLbl>
            <c:dLbl>
              <c:idx val="3"/>
              <c:layout>
                <c:manualLayout>
                  <c:x val="-7.8431081928984729E-3"/>
                  <c:y val="-0.375000000000000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15-4FD1-B992-8E2B79D6D360}"/>
                </c:ext>
              </c:extLst>
            </c:dLbl>
            <c:dLbl>
              <c:idx val="4"/>
              <c:layout>
                <c:manualLayout>
                  <c:x val="0"/>
                  <c:y val="-0.27187500000000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15-4FD1-B992-8E2B79D6D360}"/>
                </c:ext>
              </c:extLst>
            </c:dLbl>
            <c:dLbl>
              <c:idx val="5"/>
              <c:layout>
                <c:manualLayout>
                  <c:x val="-1.9607770482246174E-3"/>
                  <c:y val="-0.199999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15-4FD1-B992-8E2B79D6D360}"/>
                </c:ext>
              </c:extLst>
            </c:dLbl>
            <c:dLbl>
              <c:idx val="6"/>
              <c:layout>
                <c:manualLayout>
                  <c:x val="-3.9215540964492347E-3"/>
                  <c:y val="-0.23750024606299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15-4FD1-B992-8E2B79D6D36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Arkusz1!$B$2:$B$8</c:f>
              <c:numCache>
                <c:formatCode>General</c:formatCode>
                <c:ptCount val="7"/>
                <c:pt idx="0">
                  <c:v>241</c:v>
                </c:pt>
                <c:pt idx="1">
                  <c:v>193</c:v>
                </c:pt>
                <c:pt idx="2">
                  <c:v>175</c:v>
                </c:pt>
                <c:pt idx="3">
                  <c:v>223</c:v>
                </c:pt>
                <c:pt idx="4">
                  <c:v>177</c:v>
                </c:pt>
                <c:pt idx="5">
                  <c:v>112</c:v>
                </c:pt>
                <c:pt idx="6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15-4FD1-B992-8E2B79D6D36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Kolumna2</c:v>
                </c:pt>
              </c:strCache>
            </c:strRef>
          </c:tx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8-3A15-4FD1-B992-8E2B79D6D360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Kolumna3</c:v>
                </c:pt>
              </c:strCache>
            </c:strRef>
          </c:tx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9-3A15-4FD1-B992-8E2B79D6D360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Kolumna4</c:v>
                </c:pt>
              </c:strCache>
            </c:strRef>
          </c:tx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A-3A15-4FD1-B992-8E2B79D6D360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Kolumna5</c:v>
                </c:pt>
              </c:strCache>
            </c:strRef>
          </c:tx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Arkusz1!$F$2:$F$8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B-3A15-4FD1-B992-8E2B79D6D360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Kolumna6</c:v>
                </c:pt>
              </c:strCache>
            </c:strRef>
          </c:tx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Arkusz1!$G$2:$G$8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C-3A15-4FD1-B992-8E2B79D6D360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Kolumna7</c:v>
                </c:pt>
              </c:strCache>
            </c:strRef>
          </c:tx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Arkusz1!$H$2:$H$8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D-3A15-4FD1-B992-8E2B79D6D3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140288"/>
        <c:axId val="75723136"/>
      </c:barChart>
      <c:catAx>
        <c:axId val="7414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723136"/>
        <c:crosses val="autoZero"/>
        <c:auto val="1"/>
        <c:lblAlgn val="ctr"/>
        <c:lblOffset val="100"/>
        <c:noMultiLvlLbl val="0"/>
      </c:catAx>
      <c:valAx>
        <c:axId val="75723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140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2018-10-22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ytuł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800">
                <a:effectLst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B765-54A3-4B1B-9BB7-6307F2C2419C}" type="datetimeFigureOut">
              <a:rPr lang="pl-PL" smtClean="0"/>
              <a:pPr/>
              <a:t>2018-10-22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664E-1AA6-4D19-B2B3-70E2A91488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52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2018-10-22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2018-10-22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2018-10-22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2018-10-22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2018-10-22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2018-10-22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D17FA3B-C404-4317-B0BC-953931111309}" type="datetimeFigureOut">
              <a:rPr lang="pl-PL" smtClean="0"/>
              <a:pPr/>
              <a:t>2018-10-22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Janusz Żywicki</a:t>
            </a:r>
            <a:br>
              <a:rPr lang="pl-PL" sz="28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3600" dirty="0" smtClean="0"/>
              <a:t>Wypożyczalnia Międzybiblioteczna Książnicy Pomorskiej- stan obecny    i rekomendacje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180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marR="0" rtl="0"/>
            <a:r>
              <a:rPr lang="pl-PL" dirty="0" smtClean="0"/>
              <a:t>Interpretacja statystyki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marR="0" lvl="0" rtl="0"/>
            <a:endParaRPr lang="pl-PL" dirty="0" smtClean="0">
              <a:latin typeface="Calibri" pitchFamily="34" charset="0"/>
            </a:endParaRPr>
          </a:p>
          <a:p>
            <a:pPr marR="0" lvl="0" rtl="0"/>
            <a:endParaRPr lang="pl-PL" dirty="0" smtClean="0">
              <a:latin typeface="Calibri" pitchFamily="34" charset="0"/>
            </a:endParaRPr>
          </a:p>
          <a:p>
            <a:pPr marR="0" lvl="0" rtl="0"/>
            <a:r>
              <a:rPr lang="pl-PL" dirty="0" smtClean="0">
                <a:latin typeface="Calibri" pitchFamily="34" charset="0"/>
              </a:rPr>
              <a:t>W latach 2010-2012 występowały wahania liczby wypożyczonych i sprowadzonych materiałów</a:t>
            </a:r>
          </a:p>
          <a:p>
            <a:pPr marR="0" lvl="0" rtl="0"/>
            <a:r>
              <a:rPr lang="pl-PL" dirty="0" smtClean="0">
                <a:latin typeface="Calibri" pitchFamily="34" charset="0"/>
              </a:rPr>
              <a:t>Tendencja spadkowa w ilości sprowadzanych materiałów do Książnicy  w latach 2015-2016 mogła być spowodowana przez:</a:t>
            </a:r>
          </a:p>
          <a:p>
            <a:pPr lvl="0">
              <a:buFontTx/>
              <a:buChar char="-"/>
            </a:pPr>
            <a:r>
              <a:rPr lang="pl-PL" dirty="0" smtClean="0">
                <a:latin typeface="Calibri" pitchFamily="34" charset="0"/>
              </a:rPr>
              <a:t>dostęp do licznych pozycji za pośrednictwem Internetu (biblioteki cyfrowe, Google </a:t>
            </a:r>
            <a:r>
              <a:rPr lang="pl-PL" dirty="0" err="1" smtClean="0">
                <a:latin typeface="Calibri" pitchFamily="34" charset="0"/>
              </a:rPr>
              <a:t>Books</a:t>
            </a:r>
            <a:r>
              <a:rPr lang="pl-PL" dirty="0" smtClean="0">
                <a:latin typeface="Calibri" pitchFamily="34" charset="0"/>
              </a:rPr>
              <a:t>, </a:t>
            </a:r>
            <a:r>
              <a:rPr lang="pl-PL" dirty="0" err="1" smtClean="0">
                <a:latin typeface="Calibri" pitchFamily="34" charset="0"/>
              </a:rPr>
              <a:t>Academica</a:t>
            </a:r>
            <a:r>
              <a:rPr lang="pl-PL" dirty="0" smtClean="0">
                <a:latin typeface="Calibri" pitchFamily="34" charset="0"/>
              </a:rPr>
              <a:t>);</a:t>
            </a:r>
          </a:p>
          <a:p>
            <a:pPr lvl="0">
              <a:buFontTx/>
              <a:buChar char="-"/>
            </a:pPr>
            <a:r>
              <a:rPr lang="pl-PL" dirty="0" smtClean="0">
                <a:latin typeface="Calibri" pitchFamily="34" charset="0"/>
              </a:rPr>
              <a:t>rozszerzenie ofert przez wydawnictwa i księgarnie internetowe</a:t>
            </a:r>
          </a:p>
        </p:txBody>
      </p:sp>
    </p:spTree>
    <p:extLst>
      <p:ext uri="{BB962C8B-B14F-4D97-AF65-F5344CB8AC3E}">
        <p14:creationId xmlns:p14="http://schemas.microsoft.com/office/powerpoint/2010/main" val="2095557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pl-PL" dirty="0" smtClean="0"/>
              <a:t>Rekomendacje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R="0" lvl="0" algn="just" rtl="0"/>
            <a:r>
              <a:rPr lang="pl-PL" dirty="0" smtClean="0">
                <a:latin typeface="Calibri" pitchFamily="34" charset="0"/>
              </a:rPr>
              <a:t>Wprowadzenie modułu wypożyczeń międzybibliotecznych (formularz kontaktowy, zamawianie przez biblioteki wybranych pozycji bezpośrednio z katalogu Książnicy)</a:t>
            </a:r>
          </a:p>
          <a:p>
            <a:pPr marR="0" lvl="0" algn="just" rtl="0"/>
            <a:r>
              <a:rPr lang="pl-PL" dirty="0" smtClean="0">
                <a:latin typeface="Calibri" pitchFamily="34" charset="0"/>
              </a:rPr>
              <a:t>Składanie zamówień przez czytelników indywidualnych drogą elektroniczną (formularz zamówienia do pobrania ze strony internetowej Książnicy)</a:t>
            </a:r>
          </a:p>
          <a:p>
            <a:pPr lvl="0" algn="just"/>
            <a:r>
              <a:rPr lang="pl-PL" dirty="0" smtClean="0">
                <a:latin typeface="Calibri" pitchFamily="34" charset="0"/>
              </a:rPr>
              <a:t>Rozważenie wdrożenia systemu SUBITO w sprowadzaniu materiałów bibliotecznych z zagranicy</a:t>
            </a:r>
          </a:p>
          <a:p>
            <a:pPr lvl="0" algn="just"/>
            <a:r>
              <a:rPr lang="pl-PL" dirty="0" smtClean="0">
                <a:latin typeface="Calibri" pitchFamily="34" charset="0"/>
              </a:rPr>
              <a:t>Promocja oferty wypożyczeń międzybibliotecznych  (ulotki, plakaty, strona internetowa)</a:t>
            </a:r>
          </a:p>
          <a:p>
            <a:pPr lvl="0" algn="just"/>
            <a:r>
              <a:rPr lang="pl-PL" dirty="0" smtClean="0">
                <a:latin typeface="Calibri" pitchFamily="34" charset="0"/>
              </a:rPr>
              <a:t>Przeszkolenie pracowników Działu Udostępniania w zakresie wypożyczeń międzybibliotecznych</a:t>
            </a:r>
          </a:p>
          <a:p>
            <a:pPr lvl="0" algn="just"/>
            <a:r>
              <a:rPr lang="pl-PL" dirty="0" smtClean="0">
                <a:latin typeface="Calibri" pitchFamily="34" charset="0"/>
              </a:rPr>
              <a:t>Inwestycja w infrastrukturę (sprzęt, oświetlenie)</a:t>
            </a:r>
          </a:p>
          <a:p>
            <a:pPr lvl="0" algn="just"/>
            <a:endParaRPr lang="pl-PL" dirty="0" smtClean="0">
              <a:latin typeface="Calibri" pitchFamily="34" charset="0"/>
            </a:endParaRPr>
          </a:p>
          <a:p>
            <a:pPr marR="0" lvl="0" algn="just" rtl="0">
              <a:buNone/>
            </a:pPr>
            <a:endParaRPr lang="pl-PL" dirty="0" smtClean="0">
              <a:latin typeface="Calibri" pitchFamily="34" charset="0"/>
            </a:endParaRPr>
          </a:p>
          <a:p>
            <a:pPr marR="0" lvl="0" algn="just" rtl="0"/>
            <a:endParaRPr lang="pl-PL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3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pl-PL" dirty="0" smtClean="0"/>
              <a:t>Zadania główne Wypożyczalni Międzybibliotecznej Książnicy Pomorskiej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just"/>
            <a:endParaRPr lang="pl-PL" dirty="0" smtClean="0"/>
          </a:p>
          <a:p>
            <a:pPr lvl="0" algn="just"/>
            <a:r>
              <a:rPr lang="pl-PL" dirty="0" smtClean="0">
                <a:latin typeface="Calibri" pitchFamily="34" charset="0"/>
              </a:rPr>
              <a:t>wypożyczanie publikacji własnych do innych bibliotek krajowych i zagranicznych</a:t>
            </a:r>
          </a:p>
          <a:p>
            <a:pPr algn="just"/>
            <a:endParaRPr lang="pl-PL" dirty="0" smtClean="0">
              <a:latin typeface="Calibri" pitchFamily="34" charset="0"/>
            </a:endParaRPr>
          </a:p>
          <a:p>
            <a:pPr algn="just"/>
            <a:r>
              <a:rPr lang="pl-PL" dirty="0" smtClean="0">
                <a:latin typeface="Calibri" pitchFamily="34" charset="0"/>
              </a:rPr>
              <a:t>wyszukiwanie i sprowadzanie materiałów bibliotecznych niedostępnych w Szczecinie z innych bibliotek dla czytelników indywidualnych.</a:t>
            </a:r>
          </a:p>
          <a:p>
            <a:pPr lvl="0" algn="just"/>
            <a:endParaRPr lang="pl-PL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857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pl-PL" dirty="0" smtClean="0"/>
              <a:t>Zadania szczegółowe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>
                <a:latin typeface="Calibri" pitchFamily="34" charset="0"/>
              </a:rPr>
              <a:t>Ustalanie lokalizacji pożądanych materiałów własnych (katalog internetowy i kartkowy)</a:t>
            </a:r>
          </a:p>
          <a:p>
            <a:r>
              <a:rPr lang="pl-PL" dirty="0" smtClean="0">
                <a:latin typeface="Calibri" pitchFamily="34" charset="0"/>
              </a:rPr>
              <a:t> Realizacja zamówień dla innych bibliotek (do 5 egzemplarzy jednorazowo) i techniczne przygotowanie materiałów do wysyłki (listy polecone, wartościowe)</a:t>
            </a:r>
          </a:p>
          <a:p>
            <a:r>
              <a:rPr lang="pl-PL" dirty="0" smtClean="0">
                <a:latin typeface="Calibri" pitchFamily="34" charset="0"/>
              </a:rPr>
              <a:t> Wykonywanie materiałów wtórnych na zamówienie (kserokopie, </a:t>
            </a:r>
            <a:r>
              <a:rPr lang="pl-PL" dirty="0" err="1" smtClean="0">
                <a:latin typeface="Calibri" pitchFamily="34" charset="0"/>
              </a:rPr>
              <a:t>skany</a:t>
            </a:r>
            <a:r>
              <a:rPr lang="pl-PL" dirty="0" smtClean="0">
                <a:latin typeface="Calibri" pitchFamily="34" charset="0"/>
              </a:rPr>
              <a:t>)</a:t>
            </a:r>
          </a:p>
          <a:p>
            <a:r>
              <a:rPr lang="pl-PL" dirty="0" smtClean="0">
                <a:latin typeface="Calibri" pitchFamily="34" charset="0"/>
              </a:rPr>
              <a:t>Wysyłanie indywidualnych zamówień do bibliotek krajowych i zagranicznych (do 5 tytułów jednorazowo)</a:t>
            </a:r>
          </a:p>
          <a:p>
            <a:r>
              <a:rPr lang="pl-PL" dirty="0" smtClean="0">
                <a:latin typeface="Calibri" pitchFamily="34" charset="0"/>
              </a:rPr>
              <a:t>Lokalizacja sprowadzanych materiałów we współpracy z BN oraz za pomocą Internetu</a:t>
            </a:r>
          </a:p>
          <a:p>
            <a:r>
              <a:rPr lang="pl-PL" dirty="0" smtClean="0">
                <a:latin typeface="Calibri" pitchFamily="34" charset="0"/>
              </a:rPr>
              <a:t>Realizacja rozliczeń finansowych z czytelnikami (pobieranie opłat za usługi określone w cenniku)</a:t>
            </a:r>
          </a:p>
          <a:p>
            <a:r>
              <a:rPr lang="pl-PL" dirty="0" smtClean="0">
                <a:latin typeface="Calibri" pitchFamily="34" charset="0"/>
              </a:rPr>
              <a:t>Udzielanie informacji na temat zbiorów i zasad wypożyczeń międzybibliotecznych</a:t>
            </a:r>
          </a:p>
          <a:p>
            <a:r>
              <a:rPr lang="pl-PL" dirty="0" smtClean="0">
                <a:latin typeface="Calibri" pitchFamily="34" charset="0"/>
              </a:rPr>
              <a:t>Prowadzenie statystyki oddziału</a:t>
            </a:r>
          </a:p>
          <a:p>
            <a:pPr marR="0" lvl="0" rtl="0"/>
            <a:endParaRPr lang="pl-PL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7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dirty="0" smtClean="0"/>
              <a:t>Współpraca z innymi bibliotekami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algn="just" rtl="0"/>
            <a:endParaRPr lang="pl-PL" dirty="0" smtClean="0">
              <a:latin typeface="Calibri" pitchFamily="34" charset="0"/>
            </a:endParaRPr>
          </a:p>
          <a:p>
            <a:pPr marR="0" lvl="0" algn="just" rtl="0"/>
            <a:r>
              <a:rPr lang="pl-PL" dirty="0" smtClean="0">
                <a:latin typeface="Calibri" pitchFamily="34" charset="0"/>
              </a:rPr>
              <a:t>Biblioteki uczelni wyższych (uniwersyteckie)</a:t>
            </a:r>
          </a:p>
          <a:p>
            <a:pPr marR="0" lvl="0" algn="just" rtl="0"/>
            <a:r>
              <a:rPr lang="pl-PL" dirty="0" smtClean="0">
                <a:latin typeface="Calibri" pitchFamily="34" charset="0"/>
              </a:rPr>
              <a:t>Publiczne: wojewódzkie, miejskie, gminne</a:t>
            </a:r>
          </a:p>
          <a:p>
            <a:pPr marR="0" lvl="0" algn="just" rtl="0"/>
            <a:r>
              <a:rPr lang="pl-PL" dirty="0" smtClean="0">
                <a:latin typeface="Calibri" pitchFamily="34" charset="0"/>
              </a:rPr>
              <a:t>Pedagogiczne</a:t>
            </a:r>
          </a:p>
          <a:p>
            <a:pPr marR="0" lvl="0" algn="just" rtl="0"/>
            <a:r>
              <a:rPr lang="pl-PL" dirty="0" smtClean="0">
                <a:latin typeface="Calibri" pitchFamily="34" charset="0"/>
              </a:rPr>
              <a:t>Muzealne</a:t>
            </a:r>
          </a:p>
          <a:p>
            <a:pPr marR="0" lvl="0" algn="just" rtl="0"/>
            <a:r>
              <a:rPr lang="pl-PL" dirty="0" smtClean="0">
                <a:latin typeface="Calibri" pitchFamily="34" charset="0"/>
              </a:rPr>
              <a:t>Biblioteki instytutów naukowych</a:t>
            </a:r>
          </a:p>
          <a:p>
            <a:pPr marR="0" lvl="0" algn="just" rtl="0"/>
            <a:r>
              <a:rPr lang="pl-PL" dirty="0" smtClean="0">
                <a:latin typeface="Calibri" pitchFamily="34" charset="0"/>
              </a:rPr>
              <a:t>Biblioteki zagraniczne: </a:t>
            </a:r>
          </a:p>
          <a:p>
            <a:pPr marR="0" lvl="0" algn="just" rtl="0">
              <a:buNone/>
            </a:pPr>
            <a:r>
              <a:rPr lang="pl-PL" dirty="0" err="1" smtClean="0">
                <a:latin typeface="Calibri" pitchFamily="34" charset="0"/>
              </a:rPr>
              <a:t>Staatsbibliothek</a:t>
            </a:r>
            <a:r>
              <a:rPr lang="pl-PL" dirty="0" smtClean="0">
                <a:latin typeface="Calibri" pitchFamily="34" charset="0"/>
              </a:rPr>
              <a:t> </a:t>
            </a:r>
            <a:r>
              <a:rPr lang="pl-PL" dirty="0" err="1" smtClean="0">
                <a:latin typeface="Calibri" pitchFamily="34" charset="0"/>
              </a:rPr>
              <a:t>zu</a:t>
            </a:r>
            <a:r>
              <a:rPr lang="pl-PL" dirty="0" smtClean="0">
                <a:latin typeface="Calibri" pitchFamily="34" charset="0"/>
              </a:rPr>
              <a:t> Berlin;</a:t>
            </a:r>
          </a:p>
          <a:p>
            <a:pPr lvl="0" algn="just">
              <a:buNone/>
            </a:pPr>
            <a:r>
              <a:rPr lang="pl-PL" dirty="0" err="1" smtClean="0">
                <a:latin typeface="Calibri" pitchFamily="34" charset="0"/>
              </a:rPr>
              <a:t>Universitätsbibliothek</a:t>
            </a:r>
            <a:r>
              <a:rPr lang="pl-PL" dirty="0" smtClean="0">
                <a:latin typeface="Calibri" pitchFamily="34" charset="0"/>
              </a:rPr>
              <a:t> Greifswald;</a:t>
            </a:r>
          </a:p>
          <a:p>
            <a:pPr lvl="0" algn="just">
              <a:buNone/>
            </a:pPr>
            <a:r>
              <a:rPr lang="de-DE" dirty="0" smtClean="0">
                <a:latin typeface="Calibri" pitchFamily="34" charset="0"/>
              </a:rPr>
              <a:t>Bayerische Staatsbibliothek München</a:t>
            </a:r>
            <a:endParaRPr lang="pl-PL" dirty="0" smtClean="0">
              <a:latin typeface="Calibri" pitchFamily="34" charset="0"/>
            </a:endParaRPr>
          </a:p>
          <a:p>
            <a:pPr marR="0" lvl="0" algn="just" rtl="0"/>
            <a:endParaRPr lang="pl-PL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01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pl-PL" dirty="0" smtClean="0"/>
              <a:t>Lokalizacja poszukiwanych materiałów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endParaRPr lang="pl-PL" dirty="0" smtClean="0">
              <a:latin typeface="Calibri" pitchFamily="34" charset="0"/>
            </a:endParaRPr>
          </a:p>
          <a:p>
            <a:pPr marR="0" lvl="0" rtl="0"/>
            <a:r>
              <a:rPr lang="pl-PL" dirty="0" smtClean="0">
                <a:latin typeface="Calibri" pitchFamily="34" charset="0"/>
              </a:rPr>
              <a:t>Katalog </a:t>
            </a:r>
            <a:r>
              <a:rPr lang="pl-PL" dirty="0" err="1" smtClean="0">
                <a:latin typeface="Calibri" pitchFamily="34" charset="0"/>
              </a:rPr>
              <a:t>Aleph</a:t>
            </a:r>
            <a:r>
              <a:rPr lang="pl-PL" dirty="0" smtClean="0">
                <a:latin typeface="Calibri" pitchFamily="34" charset="0"/>
              </a:rPr>
              <a:t> Książnicy Pomorskiej</a:t>
            </a:r>
          </a:p>
          <a:p>
            <a:pPr marR="0" lvl="0" rtl="0"/>
            <a:r>
              <a:rPr lang="pl-PL" dirty="0" smtClean="0">
                <a:latin typeface="Calibri" pitchFamily="34" charset="0"/>
              </a:rPr>
              <a:t>Zachodniopomorska Biblioteka Cyfrowa i inne biblioteki cyfrowe</a:t>
            </a:r>
          </a:p>
          <a:p>
            <a:pPr marR="0" lvl="0" rtl="0"/>
            <a:r>
              <a:rPr lang="pl-PL" dirty="0" smtClean="0">
                <a:latin typeface="Calibri" pitchFamily="34" charset="0"/>
              </a:rPr>
              <a:t>Katalogi Centralne Biblioteki Narodowej</a:t>
            </a:r>
          </a:p>
          <a:p>
            <a:pPr marR="0" lvl="0" rtl="0"/>
            <a:r>
              <a:rPr lang="pl-PL" dirty="0" smtClean="0">
                <a:latin typeface="Calibri" pitchFamily="34" charset="0"/>
              </a:rPr>
              <a:t>Narodowy Uniwersalny Katalog (NUKAT)</a:t>
            </a:r>
          </a:p>
          <a:p>
            <a:pPr marR="0" lvl="0" rtl="0"/>
            <a:r>
              <a:rPr lang="pl-PL" dirty="0" smtClean="0">
                <a:latin typeface="Calibri" pitchFamily="34" charset="0"/>
              </a:rPr>
              <a:t>Rozproszony Katalog Bibliotek Polskich </a:t>
            </a:r>
            <a:r>
              <a:rPr lang="pl-PL" dirty="0" err="1" smtClean="0">
                <a:latin typeface="Calibri" pitchFamily="34" charset="0"/>
              </a:rPr>
              <a:t>(KaR</a:t>
            </a:r>
            <a:r>
              <a:rPr lang="pl-PL" dirty="0" smtClean="0">
                <a:latin typeface="Calibri" pitchFamily="34" charset="0"/>
              </a:rPr>
              <a:t>o)</a:t>
            </a:r>
          </a:p>
          <a:p>
            <a:r>
              <a:rPr lang="pl-PL" b="1" dirty="0" err="1" smtClean="0"/>
              <a:t>Karlsruher</a:t>
            </a:r>
            <a:r>
              <a:rPr lang="pl-PL" b="1" dirty="0" smtClean="0"/>
              <a:t> </a:t>
            </a:r>
            <a:r>
              <a:rPr lang="pl-PL" b="1" dirty="0" err="1" smtClean="0"/>
              <a:t>Virtueller</a:t>
            </a:r>
            <a:r>
              <a:rPr lang="pl-PL" b="1" dirty="0" smtClean="0"/>
              <a:t> Katalog</a:t>
            </a:r>
          </a:p>
          <a:p>
            <a:pPr marR="0" lvl="0" rtl="0">
              <a:buNone/>
            </a:pPr>
            <a:endParaRPr lang="pl-PL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60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pl-PL" dirty="0" smtClean="0"/>
              <a:t>Rodzaje zamawianych i wypożyczanych materiałów 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algn="just" rtl="0"/>
            <a:endParaRPr lang="pl-PL" dirty="0" smtClean="0">
              <a:latin typeface="Calibri" pitchFamily="34" charset="0"/>
            </a:endParaRPr>
          </a:p>
          <a:p>
            <a:pPr marR="0" lvl="0" algn="just" rtl="0">
              <a:buNone/>
            </a:pPr>
            <a:endParaRPr lang="pl-PL" dirty="0" smtClean="0">
              <a:latin typeface="Calibri" pitchFamily="34" charset="0"/>
            </a:endParaRPr>
          </a:p>
          <a:p>
            <a:pPr marR="0" lvl="0" algn="just" rtl="0"/>
            <a:r>
              <a:rPr lang="pl-PL" dirty="0" smtClean="0">
                <a:latin typeface="Calibri" pitchFamily="34" charset="0"/>
              </a:rPr>
              <a:t>Druki zwarte (książki)</a:t>
            </a:r>
          </a:p>
          <a:p>
            <a:pPr marR="0" lvl="0" algn="just" rtl="0"/>
            <a:r>
              <a:rPr lang="pl-PL" dirty="0" smtClean="0">
                <a:latin typeface="Calibri" pitchFamily="34" charset="0"/>
              </a:rPr>
              <a:t>Wydawnictwa ciągłe (czasopisma naukowe)</a:t>
            </a:r>
          </a:p>
          <a:p>
            <a:pPr marR="0" lvl="0" algn="just" rtl="0"/>
            <a:r>
              <a:rPr lang="pl-PL" dirty="0" smtClean="0">
                <a:latin typeface="Calibri" pitchFamily="34" charset="0"/>
              </a:rPr>
              <a:t>Dokumenty wtórne: </a:t>
            </a:r>
          </a:p>
          <a:p>
            <a:pPr marR="0" lvl="0" algn="just" rtl="0">
              <a:buNone/>
            </a:pPr>
            <a:r>
              <a:rPr lang="pl-PL" dirty="0" smtClean="0">
                <a:latin typeface="Calibri" pitchFamily="34" charset="0"/>
              </a:rPr>
              <a:t>   - kopie cyfrowe; </a:t>
            </a:r>
          </a:p>
          <a:p>
            <a:pPr marR="0" lvl="0" algn="just" rtl="0">
              <a:buNone/>
            </a:pPr>
            <a:r>
              <a:rPr lang="pl-PL" dirty="0" smtClean="0">
                <a:latin typeface="Calibri" pitchFamily="34" charset="0"/>
              </a:rPr>
              <a:t>   - kserokopie;</a:t>
            </a:r>
          </a:p>
          <a:p>
            <a:pPr marR="0" lvl="0" algn="just" rtl="0">
              <a:buNone/>
            </a:pPr>
            <a:r>
              <a:rPr lang="pl-PL" dirty="0" smtClean="0">
                <a:latin typeface="Calibri" pitchFamily="34" charset="0"/>
              </a:rPr>
              <a:t>   - mikrofilmy</a:t>
            </a:r>
          </a:p>
        </p:txBody>
      </p:sp>
    </p:spTree>
    <p:extLst>
      <p:ext uri="{BB962C8B-B14F-4D97-AF65-F5344CB8AC3E}">
        <p14:creationId xmlns:p14="http://schemas.microsoft.com/office/powerpoint/2010/main" val="318364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pl-PL" dirty="0" smtClean="0"/>
              <a:t>Tematyka literatury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 marR="0" lvl="1" rtl="0"/>
            <a:endParaRPr lang="pl-PL" dirty="0" smtClean="0"/>
          </a:p>
          <a:p>
            <a:pPr marR="0" lvl="1" rtl="0">
              <a:buNone/>
            </a:pPr>
            <a:r>
              <a:rPr lang="pl-PL" dirty="0" smtClean="0">
                <a:latin typeface="Calibri" pitchFamily="34" charset="0"/>
              </a:rPr>
              <a:t>  - Literatura naukowa:</a:t>
            </a:r>
          </a:p>
          <a:p>
            <a:pPr lvl="1">
              <a:buNone/>
            </a:pPr>
            <a:r>
              <a:rPr lang="pl-PL" dirty="0" smtClean="0">
                <a:latin typeface="Calibri" pitchFamily="34" charset="0"/>
              </a:rPr>
              <a:t>Nauki humanistyczne, ekonomiczne, techniczne, przyrodnicze, </a:t>
            </a:r>
          </a:p>
          <a:p>
            <a:pPr lvl="1">
              <a:buNone/>
            </a:pPr>
            <a:r>
              <a:rPr lang="pl-PL" dirty="0" smtClean="0">
                <a:latin typeface="Calibri" pitchFamily="34" charset="0"/>
              </a:rPr>
              <a:t>prawne</a:t>
            </a:r>
          </a:p>
          <a:p>
            <a:pPr lvl="1">
              <a:buNone/>
            </a:pPr>
            <a:r>
              <a:rPr lang="pl-PL" dirty="0" smtClean="0">
                <a:latin typeface="Calibri" pitchFamily="34" charset="0"/>
              </a:rPr>
              <a:t>   </a:t>
            </a:r>
          </a:p>
          <a:p>
            <a:pPr lvl="1">
              <a:buNone/>
            </a:pPr>
            <a:r>
              <a:rPr lang="pl-PL" dirty="0" smtClean="0">
                <a:latin typeface="Calibri" pitchFamily="34" charset="0"/>
              </a:rPr>
              <a:t>-  Literatura piękna (dzieła literackie)</a:t>
            </a:r>
          </a:p>
          <a:p>
            <a:pPr lvl="1">
              <a:buNone/>
            </a:pPr>
            <a:r>
              <a:rPr lang="pl-PL" dirty="0" smtClean="0">
                <a:latin typeface="Calibri" pitchFamily="34" charset="0"/>
              </a:rPr>
              <a:t>-  Beletrystyka</a:t>
            </a:r>
          </a:p>
          <a:p>
            <a:pPr lvl="1">
              <a:buNone/>
            </a:pPr>
            <a:r>
              <a:rPr lang="pl-PL" dirty="0" smtClean="0">
                <a:latin typeface="Calibri" pitchFamily="34" charset="0"/>
              </a:rPr>
              <a:t>-  Literatura popularnonaukowa</a:t>
            </a:r>
          </a:p>
          <a:p>
            <a:pPr lvl="1">
              <a:buNone/>
            </a:pPr>
            <a:r>
              <a:rPr lang="pl-PL" dirty="0" smtClean="0">
                <a:latin typeface="Calibri" pitchFamily="34" charset="0"/>
              </a:rPr>
              <a:t>-  Muzykalia</a:t>
            </a:r>
          </a:p>
          <a:p>
            <a:pPr marR="0" lvl="1" rtl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020803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pl-PL" dirty="0" smtClean="0"/>
              <a:t>Wypożyczenia z Książnicy Pomorskiej w latach 2010-2016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8229600" cy="571501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pl-PL" sz="2000" dirty="0" smtClean="0">
                <a:latin typeface="Calibri" pitchFamily="34" charset="0"/>
              </a:rPr>
              <a:t>.</a:t>
            </a:r>
            <a:endParaRPr lang="pl-PL" sz="2000" dirty="0">
              <a:latin typeface="Calibri" pitchFamily="34" charset="0"/>
            </a:endParaRPr>
          </a:p>
        </p:txBody>
      </p:sp>
      <p:graphicFrame>
        <p:nvGraphicFramePr>
          <p:cNvPr id="4" name="Wykres 3"/>
          <p:cNvGraphicFramePr/>
          <p:nvPr/>
        </p:nvGraphicFramePr>
        <p:xfrm>
          <a:off x="1524000" y="1397000"/>
          <a:ext cx="64770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pl-PL" dirty="0" smtClean="0"/>
              <a:t>Wypożyczenia do Książnicy Pomorskiej w latach 2010-2016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 </a:t>
            </a:r>
          </a:p>
          <a:p>
            <a:pPr marR="0" lvl="1" rtl="0">
              <a:buNone/>
            </a:pPr>
            <a:endParaRPr lang="pl-PL" dirty="0" smtClean="0">
              <a:latin typeface="Calibri" pitchFamily="34" charset="0"/>
            </a:endParaRPr>
          </a:p>
        </p:txBody>
      </p:sp>
      <p:graphicFrame>
        <p:nvGraphicFramePr>
          <p:cNvPr id="4" name="Wykres 3"/>
          <p:cNvGraphicFramePr/>
          <p:nvPr/>
        </p:nvGraphicFramePr>
        <p:xfrm>
          <a:off x="1524000" y="1397000"/>
          <a:ext cx="64770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0974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467</TotalTime>
  <Words>404</Words>
  <Application>Microsoft Office PowerPoint</Application>
  <PresentationFormat>Pokaz na ekranie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Palatino Linotype</vt:lpstr>
      <vt:lpstr>Kierownictwo</vt:lpstr>
      <vt:lpstr>Janusz Żywicki  Wypożyczalnia Międzybiblioteczna Książnicy Pomorskiej- stan obecny    i rekomendacje</vt:lpstr>
      <vt:lpstr>Zadania główne Wypożyczalni Międzybibliotecznej Książnicy Pomorskiej</vt:lpstr>
      <vt:lpstr>Zadania szczegółowe</vt:lpstr>
      <vt:lpstr>Współpraca z innymi bibliotekami</vt:lpstr>
      <vt:lpstr>Lokalizacja poszukiwanych materiałów</vt:lpstr>
      <vt:lpstr>Rodzaje zamawianych i wypożyczanych materiałów </vt:lpstr>
      <vt:lpstr>Tematyka literatury</vt:lpstr>
      <vt:lpstr>Wypożyczenia z Książnicy Pomorskiej w latach 2010-2016 </vt:lpstr>
      <vt:lpstr>Wypożyczenia do Książnicy Pomorskiej w latach 2010-2016</vt:lpstr>
      <vt:lpstr>Interpretacja statystyki</vt:lpstr>
      <vt:lpstr>Rekomendacje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  główny rozprawy</dc:title>
  <dc:creator>monika_radek</dc:creator>
  <cp:lastModifiedBy>artur</cp:lastModifiedBy>
  <cp:revision>94</cp:revision>
  <dcterms:created xsi:type="dcterms:W3CDTF">2013-10-04T11:19:49Z</dcterms:created>
  <dcterms:modified xsi:type="dcterms:W3CDTF">2018-10-22T07:03:04Z</dcterms:modified>
</cp:coreProperties>
</file>