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1474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ryta\Desktop\WMB%20da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ryta\Desktop\WMB%20dan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ryta\Desktop\WMB%20da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ZAMÓWIENIA ZREALIZOWANE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Arkusz1!$A$6</c:f>
              <c:strCache>
                <c:ptCount val="1"/>
                <c:pt idx="0">
                  <c:v>DLA WŁASNEJ INSTYTUCJI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Arkusz1!$B$5:$G$5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Arkusz1!$B$6:$G$6</c:f>
              <c:numCache>
                <c:formatCode>General</c:formatCode>
                <c:ptCount val="6"/>
                <c:pt idx="0">
                  <c:v>611</c:v>
                </c:pt>
                <c:pt idx="1">
                  <c:v>829</c:v>
                </c:pt>
                <c:pt idx="2">
                  <c:v>590</c:v>
                </c:pt>
                <c:pt idx="3">
                  <c:v>477</c:v>
                </c:pt>
                <c:pt idx="4">
                  <c:v>637</c:v>
                </c:pt>
                <c:pt idx="5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D-4B1A-A2EF-AB3B79BE475F}"/>
            </c:ext>
          </c:extLst>
        </c:ser>
        <c:ser>
          <c:idx val="1"/>
          <c:order val="1"/>
          <c:tx>
            <c:strRef>
              <c:f>Arkusz1!$A$7</c:f>
              <c:strCache>
                <c:ptCount val="1"/>
                <c:pt idx="0">
                  <c:v>DLA INNYCH INSTYTUCJI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Arkusz1!$B$5:$G$5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Arkusz1!$B$7:$G$7</c:f>
              <c:numCache>
                <c:formatCode>General</c:formatCode>
                <c:ptCount val="6"/>
                <c:pt idx="0">
                  <c:v>531</c:v>
                </c:pt>
                <c:pt idx="1">
                  <c:v>395</c:v>
                </c:pt>
                <c:pt idx="2">
                  <c:v>411</c:v>
                </c:pt>
                <c:pt idx="3">
                  <c:v>372</c:v>
                </c:pt>
                <c:pt idx="4">
                  <c:v>236</c:v>
                </c:pt>
                <c:pt idx="5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BD-4B1A-A2EF-AB3B79BE475F}"/>
            </c:ext>
          </c:extLst>
        </c:ser>
        <c:ser>
          <c:idx val="2"/>
          <c:order val="2"/>
          <c:tx>
            <c:strRef>
              <c:f>Arkusz1!$A$8</c:f>
              <c:strCache>
                <c:ptCount val="1"/>
                <c:pt idx="0">
                  <c:v>Razem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Arkusz1!$B$5:$G$5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Arkusz1!$B$8:$G$8</c:f>
              <c:numCache>
                <c:formatCode>General</c:formatCode>
                <c:ptCount val="6"/>
                <c:pt idx="0">
                  <c:v>1142</c:v>
                </c:pt>
                <c:pt idx="1">
                  <c:v>1224</c:v>
                </c:pt>
                <c:pt idx="2">
                  <c:v>1001</c:v>
                </c:pt>
                <c:pt idx="3">
                  <c:v>849</c:v>
                </c:pt>
                <c:pt idx="4">
                  <c:v>873</c:v>
                </c:pt>
                <c:pt idx="5">
                  <c:v>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BD-4B1A-A2EF-AB3B79BE4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3077952"/>
        <c:axId val="1403075776"/>
      </c:barChart>
      <c:catAx>
        <c:axId val="140307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03075776"/>
        <c:crosses val="autoZero"/>
        <c:auto val="1"/>
        <c:lblAlgn val="ctr"/>
        <c:lblOffset val="100"/>
        <c:noMultiLvlLbl val="0"/>
      </c:catAx>
      <c:valAx>
        <c:axId val="14030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0307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ZAMÓWIENIA</a:t>
            </a:r>
            <a:r>
              <a:rPr lang="pl-PL" baseline="0"/>
              <a:t> DLA ZUT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Arkusz3!$A$6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Arkusz3!$B$5:$G$5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Arkusz3!$B$6:$G$6</c:f>
              <c:numCache>
                <c:formatCode>General</c:formatCode>
                <c:ptCount val="6"/>
                <c:pt idx="0">
                  <c:v>483</c:v>
                </c:pt>
                <c:pt idx="1">
                  <c:v>620</c:v>
                </c:pt>
                <c:pt idx="2">
                  <c:v>384</c:v>
                </c:pt>
                <c:pt idx="3">
                  <c:v>354</c:v>
                </c:pt>
                <c:pt idx="4">
                  <c:v>427</c:v>
                </c:pt>
                <c:pt idx="5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A0-440C-B169-E3CD52D71DB9}"/>
            </c:ext>
          </c:extLst>
        </c:ser>
        <c:ser>
          <c:idx val="1"/>
          <c:order val="1"/>
          <c:tx>
            <c:strRef>
              <c:f>Arkusz3!$A$7</c:f>
              <c:strCache>
                <c:ptCount val="1"/>
                <c:pt idx="0">
                  <c:v>ZAGRANICA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Arkusz3!$B$5:$G$5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Arkusz3!$B$7:$G$7</c:f>
              <c:numCache>
                <c:formatCode>General</c:formatCode>
                <c:ptCount val="6"/>
                <c:pt idx="0">
                  <c:v>128</c:v>
                </c:pt>
                <c:pt idx="1">
                  <c:v>209</c:v>
                </c:pt>
                <c:pt idx="2">
                  <c:v>206</c:v>
                </c:pt>
                <c:pt idx="3">
                  <c:v>123</c:v>
                </c:pt>
                <c:pt idx="4">
                  <c:v>210</c:v>
                </c:pt>
                <c:pt idx="5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A0-440C-B169-E3CD52D71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3074144"/>
        <c:axId val="1403074688"/>
      </c:barChart>
      <c:catAx>
        <c:axId val="14030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03074688"/>
        <c:crosses val="autoZero"/>
        <c:auto val="1"/>
        <c:lblAlgn val="ctr"/>
        <c:lblOffset val="100"/>
        <c:noMultiLvlLbl val="0"/>
      </c:catAx>
      <c:valAx>
        <c:axId val="140307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0307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SKANÓW/KSEROKOPII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1912000539888942"/>
          <c:y val="0.13535398291956535"/>
          <c:w val="0.85959825498875508"/>
          <c:h val="0.66303772921730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Arkusz2!$A$8</c:f>
              <c:strCache>
                <c:ptCount val="1"/>
                <c:pt idx="0">
                  <c:v>DLA WŁASNEJ INSTYTUCJI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Arkusz2!$B$7:$I$7</c:f>
              <c:numCache>
                <c:formatCode>General</c:formatCode>
                <c:ptCount val="8"/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Arkusz2!$B$8:$I$8</c:f>
              <c:numCache>
                <c:formatCode>General</c:formatCode>
                <c:ptCount val="8"/>
                <c:pt idx="2">
                  <c:v>6280</c:v>
                </c:pt>
                <c:pt idx="3">
                  <c:v>8027</c:v>
                </c:pt>
                <c:pt idx="4">
                  <c:v>6972</c:v>
                </c:pt>
                <c:pt idx="5">
                  <c:v>8406</c:v>
                </c:pt>
                <c:pt idx="6">
                  <c:v>7012</c:v>
                </c:pt>
                <c:pt idx="7">
                  <c:v>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52-4059-A118-B02A7EE15AD4}"/>
            </c:ext>
          </c:extLst>
        </c:ser>
        <c:ser>
          <c:idx val="2"/>
          <c:order val="2"/>
          <c:tx>
            <c:strRef>
              <c:f>Arkusz2!$A$10</c:f>
              <c:strCache>
                <c:ptCount val="1"/>
                <c:pt idx="0">
                  <c:v>DLA INNYCH INSTYTUCJI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Arkusz2!$B$7:$I$7</c:f>
              <c:numCache>
                <c:formatCode>General</c:formatCode>
                <c:ptCount val="8"/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Arkusz2!$B$10:$I$10</c:f>
              <c:numCache>
                <c:formatCode>General</c:formatCode>
                <c:ptCount val="8"/>
                <c:pt idx="2">
                  <c:v>4065</c:v>
                </c:pt>
                <c:pt idx="3">
                  <c:v>3034</c:v>
                </c:pt>
                <c:pt idx="4">
                  <c:v>2735</c:v>
                </c:pt>
                <c:pt idx="5">
                  <c:v>2858</c:v>
                </c:pt>
                <c:pt idx="6">
                  <c:v>1731</c:v>
                </c:pt>
                <c:pt idx="7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52-4059-A118-B02A7EE15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3080128"/>
        <c:axId val="140306544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Arkusz2!$A$9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Arkusz2!$B$7:$I$7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Arkusz2!$B$9:$I$9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B52-4059-A118-B02A7EE15AD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Arkusz2!$A$11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Arkusz2!$B$7:$I$7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Arkusz2!$B$11:$I$11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B52-4059-A118-B02A7EE15AD4}"/>
                  </c:ext>
                </c:extLst>
              </c15:ser>
            </c15:filteredBarSeries>
          </c:ext>
        </c:extLst>
      </c:barChart>
      <c:catAx>
        <c:axId val="140308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03065440"/>
        <c:crosses val="autoZero"/>
        <c:auto val="1"/>
        <c:lblAlgn val="ctr"/>
        <c:lblOffset val="100"/>
        <c:noMultiLvlLbl val="0"/>
      </c:catAx>
      <c:valAx>
        <c:axId val="140306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0308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7504" y="4797152"/>
            <a:ext cx="486003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altLang="ko-KR" sz="3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Determinanty popytu na usługę </a:t>
            </a:r>
            <a:r>
              <a:rPr lang="pl-PL" altLang="ko-KR" sz="34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wypożyczeń</a:t>
            </a:r>
            <a:r>
              <a:rPr lang="pl-PL" altLang="ko-KR" sz="3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międzybibliotecznych</a:t>
            </a:r>
            <a:endParaRPr lang="en-US" altLang="ko-KR" sz="3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35360" y="26064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</a:rPr>
              <a:t>Anna Gryta</a:t>
            </a:r>
          </a:p>
          <a:p>
            <a:r>
              <a:rPr lang="pl-PL" sz="1600" b="1" dirty="0" smtClean="0">
                <a:solidFill>
                  <a:schemeClr val="bg1"/>
                </a:solidFill>
              </a:rPr>
              <a:t>Biblioteka Główna </a:t>
            </a:r>
          </a:p>
          <a:p>
            <a:r>
              <a:rPr lang="pl-PL" sz="1600" b="1" dirty="0" smtClean="0">
                <a:solidFill>
                  <a:schemeClr val="bg1"/>
                </a:solidFill>
              </a:rPr>
              <a:t>ZUT w Szczecinie</a:t>
            </a:r>
            <a:endParaRPr lang="pl-P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3816424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sz="2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  <a:p>
            <a:pPr algn="ctr"/>
            <a:endParaRPr lang="pl-PL" sz="2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733256"/>
            <a:ext cx="749968" cy="844534"/>
          </a:xfrm>
          <a:prstGeom prst="rect">
            <a:avLst/>
          </a:prstGeom>
        </p:spPr>
      </p:pic>
      <p:pic>
        <p:nvPicPr>
          <p:cNvPr id="6" name="Obraz 5" descr="http://www.bp.zut.edu.pl/fileadmin/pliki/bp/logo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21288"/>
            <a:ext cx="5934075" cy="43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3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517632" cy="1224136"/>
          </a:xfrm>
        </p:spPr>
        <p:txBody>
          <a:bodyPr/>
          <a:lstStyle/>
          <a:p>
            <a:pPr algn="ctr"/>
            <a:r>
              <a:rPr lang="pl-PL" altLang="ko-KR" sz="2800" b="1" dirty="0" smtClean="0">
                <a:solidFill>
                  <a:srgbClr val="C00000"/>
                </a:solidFill>
                <a:ea typeface="맑은 고딕" pitchFamily="50" charset="-127"/>
              </a:rPr>
              <a:t>DETERMINANTY POPYTU NA USŁUGĘ WYPOŻYCZEŃ MIĘDZYBIBLIOTECZNYCH</a:t>
            </a:r>
            <a:endParaRPr lang="en-US" altLang="ko-KR" sz="2800" b="1" dirty="0" smtClean="0">
              <a:solidFill>
                <a:srgbClr val="C00000"/>
              </a:solidFill>
              <a:ea typeface="맑은 고딕" pitchFamily="50" charset="-127"/>
            </a:endParaRPr>
          </a:p>
          <a:p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0"/>
          </p:nvPr>
        </p:nvSpPr>
        <p:spPr>
          <a:xfrm>
            <a:off x="2195736" y="2492896"/>
            <a:ext cx="5534272" cy="2880320"/>
          </a:xfrm>
        </p:spPr>
        <p:txBody>
          <a:bodyPr/>
          <a:lstStyle/>
          <a:p>
            <a:r>
              <a:rPr lang="pl-PL" sz="2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Czynniki:</a:t>
            </a:r>
          </a:p>
          <a:p>
            <a:pPr marL="285750" indent="-285750">
              <a:buFontTx/>
              <a:buChar char="-"/>
            </a:pPr>
            <a:r>
              <a:rPr lang="pl-PL" sz="2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polityczne,</a:t>
            </a:r>
          </a:p>
          <a:p>
            <a:pPr marL="285750" indent="-285750">
              <a:buFontTx/>
              <a:buChar char="-"/>
            </a:pPr>
            <a:r>
              <a:rPr lang="pl-PL" sz="2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ekonomiczne,</a:t>
            </a:r>
          </a:p>
          <a:p>
            <a:pPr marL="285750" indent="-285750">
              <a:buFontTx/>
              <a:buChar char="-"/>
            </a:pPr>
            <a:r>
              <a:rPr lang="pl-PL" sz="2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socjologiczne.</a:t>
            </a:r>
            <a:endParaRPr lang="pl-PL" sz="2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 descr="http://www.bp.zut.edu.pl/fileadmin/pliki/bp/logo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6057280"/>
            <a:ext cx="4889146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949280"/>
            <a:ext cx="37661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175679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CZYNNIKI WPŁYWAJĄCE NA ZMNIEJSZENIE </a:t>
            </a:r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ZAPOTRZEBOWANIA NA USŁUGĘ WYPOŻYCZEŃ </a:t>
            </a:r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MIĘDZYBIBLIOTECZNYCH</a:t>
            </a:r>
          </a:p>
          <a:p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0"/>
          </p:nvPr>
        </p:nvSpPr>
        <p:spPr>
          <a:xfrm>
            <a:off x="1367136" y="1844824"/>
            <a:ext cx="7776864" cy="54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Access, </a:t>
            </a:r>
            <a:endParaRPr lang="pl-PL" sz="1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Zalecenia i działania </a:t>
            </a:r>
            <a:r>
              <a:rPr lang="pl-PL" sz="1800" b="1" dirty="0" err="1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MNiSW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rozwój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współpracy naukowej pomiędzy różnymi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jednostkami, </a:t>
            </a:r>
          </a:p>
          <a:p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w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tym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współpraca międzynarodowa, </a:t>
            </a:r>
          </a:p>
          <a:p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współpraca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konsorcjów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grantów, </a:t>
            </a:r>
          </a:p>
          <a:p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umiędzynarodowienie uczelni,</a:t>
            </a:r>
            <a:endParaRPr lang="pl-PL" sz="1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dostęp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publikacji dzięki licencjom krajowym dla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wszystkich</a:t>
            </a:r>
          </a:p>
          <a:p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instytucji naukowych,</a:t>
            </a:r>
            <a:endParaRPr lang="pl-PL" sz="1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Udostępnianie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wydawców dostępów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testowych,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społecznościowe (Facebook, </a:t>
            </a:r>
            <a:r>
              <a:rPr lang="pl-PL" sz="1800" b="1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Tweeter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LinkedIn, </a:t>
            </a:r>
            <a:r>
              <a:rPr lang="pl-PL" sz="1800" b="1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b="1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Mendeley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Dostępy nielegalne (serwisy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typu </a:t>
            </a: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chomikuj.pl),</a:t>
            </a:r>
            <a:endParaRPr lang="pl-PL" sz="18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Kopie </a:t>
            </a:r>
            <a:r>
              <a:rPr lang="pl-PL" sz="18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krążące pomiędzy użytkownikami.</a:t>
            </a:r>
          </a:p>
          <a:p>
            <a:endParaRPr lang="pl-PL" dirty="0">
              <a:solidFill>
                <a:srgbClr val="993300"/>
              </a:solidFill>
            </a:endParaRPr>
          </a:p>
        </p:txBody>
      </p:sp>
      <p:pic>
        <p:nvPicPr>
          <p:cNvPr id="5" name="Obraz 4" descr="http://www.bp.zut.edu.pl/fileadmin/pliki/bp/logo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1" y="6165304"/>
            <a:ext cx="488914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6057304"/>
            <a:ext cx="37661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1944216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CZYNNIKI WPŁYWAJĄCE NA WZROST </a:t>
            </a:r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ZAPOTRZEBOWANIA NA USŁUGĘ WYPOŻYCZEŃ</a:t>
            </a:r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 MIĘDZYBIBLIOTECZNYCH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0"/>
          </p:nvPr>
        </p:nvSpPr>
        <p:spPr>
          <a:xfrm>
            <a:off x="1907704" y="2331208"/>
            <a:ext cx="6563072" cy="3600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finansowe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pl-PL" sz="20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 ludzki:</a:t>
            </a: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brak czasu,</a:t>
            </a: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brak umiejętności wyszukiwania,</a:t>
            </a: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wygoda, </a:t>
            </a: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niechęć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zakładania kont </a:t>
            </a:r>
          </a:p>
          <a:p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internetowych 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tworzenia 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własnych profili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autorskie.</a:t>
            </a:r>
          </a:p>
          <a:p>
            <a:endParaRPr lang="pl-PL" dirty="0"/>
          </a:p>
        </p:txBody>
      </p:sp>
      <p:pic>
        <p:nvPicPr>
          <p:cNvPr id="5" name="Obraz 4" descr="http://www.bp.zut.edu.pl/fileadmin/pliki/bp/logo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3217" y="6201969"/>
            <a:ext cx="488914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093969"/>
            <a:ext cx="48256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820688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SEKCJA WYPOŻYCZEŃ MIĘDZYBIBLIOTECZNYCH BG ZUT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0"/>
          </p:nvPr>
        </p:nvSpPr>
        <p:spPr>
          <a:xfrm>
            <a:off x="1405548" y="1585391"/>
            <a:ext cx="7560840" cy="4435897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Komórka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zajmująca się realizacją </a:t>
            </a:r>
            <a:r>
              <a:rPr lang="pl-PL" sz="2000" b="1" dirty="0" err="1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wypożyczeń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międzybibliotecznych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funkcjonuje od początku 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powstania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biblioteki jeszcze w strukturach 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Politechniki</a:t>
            </a:r>
          </a:p>
          <a:p>
            <a:pPr algn="just"/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Szczecińskiej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czyli 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1955 r. 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Obecnie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współpracuje ze 190 bibliotekami krajowymi 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zagranicznymi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0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ciągu ostatnich 5–</a:t>
            </a:r>
            <a:r>
              <a:rPr lang="pl-PL" sz="2000" b="1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  za pośrednictwem sekcji 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 err="1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Wypożyczeń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Międzybibliotecznych zrealizowano 5618 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zamówień, z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tego 3485 to zamówienia dla własnej </a:t>
            </a:r>
            <a:endParaRPr lang="pl-PL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instytucji,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2133 to </a:t>
            </a:r>
            <a:r>
              <a:rPr lang="pl-PL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zamówienia dla innych instytucji</a:t>
            </a:r>
            <a:r>
              <a:rPr lang="pl-PL" sz="2000" dirty="0"/>
              <a:t> </a:t>
            </a:r>
            <a:r>
              <a:rPr lang="pl-PL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0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 descr="http://www.bp.zut.edu.pl/fileadmin/pliki/bp/logo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3" y="6226948"/>
            <a:ext cx="488914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093296"/>
            <a:ext cx="37661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1296144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SEKCJA WYPOŻYCZEŃ MIĘDZYBIBLIOTECZNYCH BG ZUT</a:t>
            </a:r>
          </a:p>
          <a:p>
            <a:endParaRPr lang="pl-PL" dirty="0"/>
          </a:p>
        </p:txBody>
      </p:sp>
      <p:pic>
        <p:nvPicPr>
          <p:cNvPr id="6" name="Obraz 5" descr="http://www.bp.zut.edu.pl/fileadmin/pliki/bp/logo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3" y="6309320"/>
            <a:ext cx="488914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165304"/>
            <a:ext cx="376617" cy="468000"/>
          </a:xfrm>
          <a:prstGeom prst="rect">
            <a:avLst/>
          </a:prstGeom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0"/>
          </p:nvPr>
        </p:nvGraphicFramePr>
        <p:xfrm>
          <a:off x="2133600" y="1844675"/>
          <a:ext cx="6564313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1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624" y="188640"/>
            <a:ext cx="8937376" cy="1512168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SEKCJA WYPOŻYCZEŃ MIĘDZYBIBLIOTECZNYCH BG ZUT</a:t>
            </a:r>
          </a:p>
          <a:p>
            <a:endParaRPr lang="pl-PL" dirty="0"/>
          </a:p>
        </p:txBody>
      </p:sp>
      <p:pic>
        <p:nvPicPr>
          <p:cNvPr id="6" name="Obraz 5" descr="http://www.bp.zut.edu.pl/fileadmin/pliki/bp/logo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1" y="6309320"/>
            <a:ext cx="488914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6201320"/>
            <a:ext cx="376617" cy="468000"/>
          </a:xfrm>
          <a:prstGeom prst="rect">
            <a:avLst/>
          </a:prstGeom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0"/>
          </p:nvPr>
        </p:nvGraphicFramePr>
        <p:xfrm>
          <a:off x="2133600" y="1844675"/>
          <a:ext cx="6564313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79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1080120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SEKCJA WYPOŻYCZEŃ MIĘDZYBIBLIOTECZNYCH BG ZUT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165304"/>
            <a:ext cx="376617" cy="468000"/>
          </a:xfrm>
          <a:prstGeom prst="rect">
            <a:avLst/>
          </a:prstGeom>
        </p:spPr>
      </p:pic>
      <p:pic>
        <p:nvPicPr>
          <p:cNvPr id="7" name="Obraz 6" descr="http://www.bp.zut.edu.pl/fileadmin/pliki/bp/logo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3" y="6309320"/>
            <a:ext cx="4889145" cy="36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198289132"/>
              </p:ext>
            </p:extLst>
          </p:nvPr>
        </p:nvGraphicFramePr>
        <p:xfrm>
          <a:off x="1763688" y="1844824"/>
          <a:ext cx="6564313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20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1008112"/>
          </a:xfrm>
        </p:spPr>
        <p:txBody>
          <a:bodyPr/>
          <a:lstStyle/>
          <a:p>
            <a:pPr algn="ctr"/>
            <a:r>
              <a:rPr lang="pl-PL" altLang="ko-KR" sz="2800" b="1" dirty="0">
                <a:solidFill>
                  <a:srgbClr val="C00000"/>
                </a:solidFill>
                <a:ea typeface="맑은 고딕" pitchFamily="50" charset="-127"/>
              </a:rPr>
              <a:t>DETERMINANTY POPYTU NA USŁUGĘ WYPOŻYCZEŃ MIĘDZYBIBLIOTECZNYCH</a:t>
            </a:r>
            <a:endParaRPr lang="en-US" altLang="ko-KR" sz="2800" b="1" dirty="0">
              <a:solidFill>
                <a:srgbClr val="C00000"/>
              </a:solidFill>
              <a:ea typeface="맑은 고딕" pitchFamily="50" charset="-127"/>
            </a:endParaRPr>
          </a:p>
          <a:p>
            <a:endParaRPr lang="pl-PL" dirty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0"/>
          </p:nvPr>
        </p:nvSpPr>
        <p:spPr>
          <a:xfrm>
            <a:off x="1403648" y="1196752"/>
            <a:ext cx="7740352" cy="4896544"/>
          </a:xfrm>
        </p:spPr>
        <p:txBody>
          <a:bodyPr/>
          <a:lstStyle/>
          <a:p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Wnioski:</a:t>
            </a: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Rozwój technologii informatycznych zmienił formę usługi 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 </a:t>
            </a:r>
            <a:r>
              <a:rPr lang="pl-PL" sz="1600" b="1" dirty="0" err="1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wypożyczeń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elektroniczne dostarczanie dokumentów (ksero/skan). 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Użytkownik dostaje dokument na własność.</a:t>
            </a:r>
          </a:p>
          <a:p>
            <a:pPr marL="285750" indent="-285750" algn="just">
              <a:buFontTx/>
              <a:buChar char="-"/>
            </a:pPr>
            <a:endParaRPr lang="pl-PL" sz="16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Wielość źródeł informacji spowodowała pojawienie się usługi 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wyszukiwania dokumentów w zbiorach macierzystej biblioteki.</a:t>
            </a:r>
          </a:p>
          <a:p>
            <a:pPr algn="just"/>
            <a:endParaRPr lang="pl-PL" sz="16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Łatwiejszy dostęp do dokumentów źródłowych spowodował spadek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zapotrzebowania na usługę </a:t>
            </a:r>
            <a:r>
              <a:rPr lang="pl-PL" sz="1600" b="1" dirty="0" err="1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wypożyczeń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międzybibliotecznych, ale jej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nie wyeliminował.</a:t>
            </a:r>
          </a:p>
          <a:p>
            <a:pPr marL="285750" indent="-285750" algn="just">
              <a:buFontTx/>
              <a:buChar char="-"/>
            </a:pPr>
            <a:endParaRPr lang="pl-PL" sz="16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Wzrost kosztów dostępu do naukowych baz danych czasopism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 książek oraz wzrost cen dokumentów drukowanych na papierze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prawdopodobnie przyczyni się do wzrostu zainteresowania usługą</a:t>
            </a:r>
          </a:p>
          <a:p>
            <a:pPr algn="just"/>
            <a:r>
              <a:rPr lang="pl-PL" sz="16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sz="1600" b="1" dirty="0" err="1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wypożyczeń</a:t>
            </a:r>
            <a:r>
              <a:rPr lang="pl-PL" sz="16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międzybibliotecznych.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165304"/>
            <a:ext cx="376617" cy="468000"/>
          </a:xfrm>
          <a:prstGeom prst="rect">
            <a:avLst/>
          </a:prstGeom>
        </p:spPr>
      </p:pic>
      <p:pic>
        <p:nvPicPr>
          <p:cNvPr id="6" name="Obraz 5" descr="http://www.bp.zut.edu.pl/fileadmin/pliki/bp/logo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3" y="6309320"/>
            <a:ext cx="488914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1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355</Words>
  <Application>Microsoft Office PowerPoint</Application>
  <PresentationFormat>Pokaz na ekranie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Office Theme</vt:lpstr>
      <vt:lpstr>Custom Design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artur</cp:lastModifiedBy>
  <cp:revision>60</cp:revision>
  <dcterms:created xsi:type="dcterms:W3CDTF">2014-04-01T16:35:38Z</dcterms:created>
  <dcterms:modified xsi:type="dcterms:W3CDTF">2018-10-22T07:00:07Z</dcterms:modified>
</cp:coreProperties>
</file>