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7" d="100"/>
          <a:sy n="127" d="100"/>
        </p:scale>
        <p:origin x="259" y="-14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F4FE-FFD4-40FC-BB4E-AAE1E80AA362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3245A-F491-4232-BA25-A5034D80D5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98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SLAJD 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245A-F491-4232-BA25-A5034D80D5F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32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3245A-F491-4232-BA25-A5034D80D5F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45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40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19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40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37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44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27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87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76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23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81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72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56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31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45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78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13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86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2016-09-02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24CF-EE81-48DC-BE71-48141CD0D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447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Patenty azjatyckie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-dlaczego nie ???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80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Druga opcja wyszukiwawcza: Serwis Europejskiego Urzędu Patentowego (</a:t>
            </a:r>
            <a:r>
              <a:rPr lang="pl-PL" sz="2800" dirty="0" err="1"/>
              <a:t>Espacenet</a:t>
            </a:r>
            <a:r>
              <a:rPr lang="pl-PL" sz="2800" dirty="0"/>
              <a:t>) [http://pl.espacenet.com/]. </a:t>
            </a:r>
            <a:r>
              <a:rPr lang="pl-PL" sz="2800" i="1" dirty="0"/>
              <a:t>Krok </a:t>
            </a:r>
            <a:r>
              <a:rPr lang="pl-PL" sz="2800" i="1" dirty="0" smtClean="0"/>
              <a:t>2</a:t>
            </a:r>
            <a:endParaRPr lang="pl-PL" sz="28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S</a:t>
            </a:r>
            <a:r>
              <a:rPr lang="pl-PL" dirty="0" smtClean="0"/>
              <a:t>trona </a:t>
            </a:r>
            <a:r>
              <a:rPr lang="pl-PL" dirty="0"/>
              <a:t>zawierająca dane bibliograficzne opisu patentowego</a:t>
            </a:r>
            <a:r>
              <a:rPr lang="pl-PL" dirty="0" smtClean="0"/>
              <a:t>. Tłumaczenie abstraktu.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07" y="3224399"/>
            <a:ext cx="5908123" cy="33712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593" y="4288003"/>
            <a:ext cx="2762780" cy="1244042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6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Druga opcja wyszukiwawcza: Serwis Europejskiego Urzędu Patentowego (</a:t>
            </a:r>
            <a:r>
              <a:rPr lang="pl-PL" sz="2800" dirty="0" err="1"/>
              <a:t>Espacenet</a:t>
            </a:r>
            <a:r>
              <a:rPr lang="pl-PL" sz="2800" dirty="0"/>
              <a:t>) [http://pl.espacenet.com/]. Krok </a:t>
            </a:r>
            <a:r>
              <a:rPr lang="pl-PL" sz="2800" dirty="0" smtClean="0"/>
              <a:t>3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ybór opcji </a:t>
            </a:r>
            <a:r>
              <a:rPr lang="pl-PL" i="1" dirty="0"/>
              <a:t>Oryginał </a:t>
            </a:r>
            <a:r>
              <a:rPr lang="pl-PL" i="1" dirty="0" smtClean="0"/>
              <a:t>dokumentu. </a:t>
            </a:r>
            <a:r>
              <a:rPr lang="pl-PL" dirty="0" smtClean="0"/>
              <a:t>Tłumaczenie całego dokumentu</a:t>
            </a:r>
            <a:r>
              <a:rPr lang="pl-PL" i="1" dirty="0" smtClean="0"/>
              <a:t>.</a:t>
            </a: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46" y="2927960"/>
            <a:ext cx="6444031" cy="35667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92" y="3849189"/>
            <a:ext cx="2536980" cy="862149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accent1"/>
            </a:solidFill>
          </a:ln>
        </p:spPr>
      </p:pic>
      <p:sp>
        <p:nvSpPr>
          <p:cNvPr id="6" name="Strzałka w dół 5"/>
          <p:cNvSpPr/>
          <p:nvPr/>
        </p:nvSpPr>
        <p:spPr>
          <a:xfrm>
            <a:off x="3495392" y="3195864"/>
            <a:ext cx="458567" cy="446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4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Druga opcja wyszukiwawcza: Serwis Europejskiego Urzędu Patentowego (</a:t>
            </a:r>
            <a:r>
              <a:rPr lang="pl-PL" sz="2800" dirty="0" err="1"/>
              <a:t>Espacenet</a:t>
            </a:r>
            <a:r>
              <a:rPr lang="pl-PL" sz="2800" dirty="0"/>
              <a:t>) [http://pl.espacenet.com/]. Krok </a:t>
            </a:r>
            <a:r>
              <a:rPr lang="pl-PL" sz="2800" dirty="0" smtClean="0"/>
              <a:t>4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Wybór </a:t>
            </a:r>
            <a:r>
              <a:rPr lang="pl-PL" dirty="0"/>
              <a:t>pola </a:t>
            </a:r>
            <a:r>
              <a:rPr lang="pl-PL" i="1" dirty="0" smtClean="0"/>
              <a:t>Opis </a:t>
            </a:r>
            <a:r>
              <a:rPr lang="pl-PL" dirty="0" smtClean="0"/>
              <a:t>i przycisk </a:t>
            </a:r>
            <a:r>
              <a:rPr lang="pl-PL" i="1" dirty="0" smtClean="0"/>
              <a:t>Patent </a:t>
            </a:r>
            <a:r>
              <a:rPr lang="pl-PL" i="1" dirty="0" err="1" smtClean="0"/>
              <a:t>Translate</a:t>
            </a:r>
            <a:r>
              <a:rPr lang="pl-PL" dirty="0" smtClean="0"/>
              <a:t>. Tłumaczenie całego dokumentu.</a:t>
            </a:r>
          </a:p>
          <a:p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10" y="3126376"/>
            <a:ext cx="5828281" cy="35576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948" y="3247416"/>
            <a:ext cx="2641838" cy="816697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Elipsa 5"/>
          <p:cNvSpPr/>
          <p:nvPr/>
        </p:nvSpPr>
        <p:spPr>
          <a:xfrm>
            <a:off x="4694548" y="3978111"/>
            <a:ext cx="1847654" cy="54675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0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/>
              <a:t>Druga opcja wyszukiwawcza: Serwis Europejskiego Urzędu Patentowego (</a:t>
            </a:r>
            <a:r>
              <a:rPr lang="pl-PL" sz="2800" dirty="0" err="1"/>
              <a:t>Espacenet</a:t>
            </a:r>
            <a:r>
              <a:rPr lang="pl-PL" sz="2800" dirty="0"/>
              <a:t>) [http://pl.espacenet.com/]. Krok </a:t>
            </a:r>
            <a:r>
              <a:rPr lang="pl-PL" sz="2800" dirty="0" smtClean="0"/>
              <a:t>5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Uzyskane tłumaczenie, plik w formacie PDF.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04" y="2985597"/>
            <a:ext cx="6334293" cy="31336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38" y="3589153"/>
            <a:ext cx="2514551" cy="150777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Dwie drogi uzyskania maszynowego tłumaczenia </a:t>
            </a:r>
            <a:r>
              <a:rPr lang="pl-PL" sz="3200" dirty="0" smtClean="0">
                <a:solidFill>
                  <a:srgbClr val="FF0000"/>
                </a:solidFill>
              </a:rPr>
              <a:t>japońskich </a:t>
            </a:r>
            <a:r>
              <a:rPr lang="pl-PL" sz="3200" dirty="0">
                <a:solidFill>
                  <a:srgbClr val="FF0000"/>
                </a:solidFill>
              </a:rPr>
              <a:t>patentów</a:t>
            </a:r>
            <a:r>
              <a:rPr lang="pl-PL" sz="3200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Pierwszym sposobem jest wyszukiwanie przez stronę </a:t>
            </a:r>
            <a:r>
              <a:rPr lang="pl-PL" dirty="0" smtClean="0"/>
              <a:t>Japan Platform for </a:t>
            </a:r>
            <a:r>
              <a:rPr lang="pl-PL" dirty="0"/>
              <a:t>Patent Information </a:t>
            </a:r>
            <a:r>
              <a:rPr lang="pl-PL" dirty="0" smtClean="0"/>
              <a:t>(anglojęzyczna wersja serwisu UP)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 </a:t>
            </a:r>
            <a:r>
              <a:rPr lang="pl-PL" dirty="0" smtClean="0"/>
              <a:t> [http://www.j-platpat.inpit.go.jp]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 smtClean="0"/>
              <a:t>Druga </a:t>
            </a:r>
            <a:r>
              <a:rPr lang="pl-PL" dirty="0"/>
              <a:t>opcja to serwis Europejskiego Urzędu Patentowego (</a:t>
            </a:r>
            <a:r>
              <a:rPr lang="pl-PL" dirty="0" err="1"/>
              <a:t>Espacenet</a:t>
            </a:r>
            <a:r>
              <a:rPr lang="pl-PL" dirty="0"/>
              <a:t>) [http://pl.espacenet.com/] 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1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Strona Japan Platform for Patent Information </a:t>
            </a:r>
            <a:r>
              <a:rPr lang="pl-PL" sz="2000" dirty="0" smtClean="0"/>
              <a:t>(anglojęzyczna </a:t>
            </a:r>
            <a:r>
              <a:rPr lang="pl-PL" sz="2000" dirty="0"/>
              <a:t>wersja serwisu UP)</a:t>
            </a:r>
            <a:br>
              <a:rPr lang="pl-PL" sz="2000" dirty="0"/>
            </a:br>
            <a:r>
              <a:rPr lang="pl-PL" sz="2000" dirty="0"/>
              <a:t>  [https://www.j-platpat.inpit.go.jp/web/all/top/BTmTopEnglishPage] </a:t>
            </a:r>
            <a:r>
              <a:rPr lang="pl-PL" sz="2000" i="1" dirty="0" smtClean="0"/>
              <a:t>Krok 1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21" r="13378" b="7479"/>
          <a:stretch/>
        </p:blipFill>
        <p:spPr>
          <a:xfrm>
            <a:off x="4599213" y="2336872"/>
            <a:ext cx="5964284" cy="3599317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Podstrona serwisu UP w wersji angielskiej</a:t>
            </a:r>
            <a:endParaRPr lang="pl-PL" sz="2400" dirty="0"/>
          </a:p>
        </p:txBody>
      </p:sp>
      <p:sp>
        <p:nvSpPr>
          <p:cNvPr id="3" name="Strzałka w górę 2"/>
          <p:cNvSpPr/>
          <p:nvPr/>
        </p:nvSpPr>
        <p:spPr>
          <a:xfrm>
            <a:off x="5739901" y="3316398"/>
            <a:ext cx="383177" cy="714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73" y="2719345"/>
            <a:ext cx="2772958" cy="141718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0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Strona Japan Platform for Patent Information </a:t>
            </a:r>
            <a:r>
              <a:rPr lang="pl-PL" sz="2000" dirty="0" smtClean="0"/>
              <a:t>(anglojęzyczna </a:t>
            </a:r>
            <a:r>
              <a:rPr lang="pl-PL" sz="2000" dirty="0"/>
              <a:t>wersja serwisu UP</a:t>
            </a:r>
            <a:r>
              <a:rPr lang="pl-PL" sz="2000" dirty="0" smtClean="0"/>
              <a:t>)  [</a:t>
            </a:r>
            <a:r>
              <a:rPr lang="pl-PL" sz="2000" dirty="0"/>
              <a:t>https://</a:t>
            </a:r>
            <a:r>
              <a:rPr lang="pl-PL" sz="2000" dirty="0" smtClean="0"/>
              <a:t>www.j-platpat.inpit.go.jp/web/all/top/BTmTopEnglishPage] Krok 2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68" t="5846" r="18502" b="10516"/>
          <a:stretch/>
        </p:blipFill>
        <p:spPr>
          <a:xfrm>
            <a:off x="4728754" y="2336872"/>
            <a:ext cx="5817326" cy="382088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Miejsce wpisania numeru patentu</a:t>
            </a:r>
            <a:endParaRPr lang="pl-PL" sz="24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71" y="3291630"/>
            <a:ext cx="5423049" cy="599553"/>
          </a:xfrm>
          <a:prstGeom prst="rect">
            <a:avLst/>
          </a:prstGeom>
          <a:ln w="19050" cmpd="sng">
            <a:solidFill>
              <a:schemeClr val="bg2">
                <a:lumMod val="75000"/>
              </a:schemeClr>
            </a:solidFill>
          </a:ln>
        </p:spPr>
      </p:pic>
      <p:sp>
        <p:nvSpPr>
          <p:cNvPr id="8" name="Strzałka w górę 7"/>
          <p:cNvSpPr/>
          <p:nvPr/>
        </p:nvSpPr>
        <p:spPr>
          <a:xfrm>
            <a:off x="8352148" y="4393888"/>
            <a:ext cx="631596" cy="8578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6947555" y="4703975"/>
            <a:ext cx="1404593" cy="40535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0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Strona Japan Platform for Patent Information </a:t>
            </a:r>
            <a:r>
              <a:rPr lang="pl-PL" sz="2000" dirty="0" smtClean="0"/>
              <a:t>(anglojęzyczna </a:t>
            </a:r>
            <a:r>
              <a:rPr lang="pl-PL" sz="2000" dirty="0"/>
              <a:t>wersja serwisu UP)  [https://www.j-platpat.inpit.go.jp/web/all/top/BTmTopEnglishPage] Krok </a:t>
            </a:r>
            <a:r>
              <a:rPr lang="pl-PL" sz="2000" dirty="0" smtClean="0"/>
              <a:t>3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27" t="6144" r="18169" b="32303"/>
          <a:stretch/>
        </p:blipFill>
        <p:spPr>
          <a:xfrm>
            <a:off x="4666268" y="2336871"/>
            <a:ext cx="5903497" cy="3599317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Wynik wyszukiwania    z podlinkowanym numerem patentu</a:t>
            </a:r>
            <a:endParaRPr lang="pl-PL" sz="2400" dirty="0"/>
          </a:p>
        </p:txBody>
      </p:sp>
      <p:sp>
        <p:nvSpPr>
          <p:cNvPr id="6" name="Strzałka w górę 5"/>
          <p:cNvSpPr/>
          <p:nvPr/>
        </p:nvSpPr>
        <p:spPr>
          <a:xfrm>
            <a:off x="6231117" y="5052767"/>
            <a:ext cx="424206" cy="4713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055" y="3559118"/>
            <a:ext cx="2438611" cy="1493649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8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Strona Japan Platform for Patent Information </a:t>
            </a:r>
            <a:r>
              <a:rPr lang="pl-PL" sz="2000" dirty="0" smtClean="0"/>
              <a:t>(anglojęzyczna </a:t>
            </a:r>
            <a:r>
              <a:rPr lang="pl-PL" sz="2000" dirty="0"/>
              <a:t>wersja serwisu UP)  [https://www.j-platpat.inpit.go.jp/web/all/top/BTmTopEnglishPage] Krok </a:t>
            </a:r>
            <a:r>
              <a:rPr lang="pl-PL" sz="2000" dirty="0" smtClean="0"/>
              <a:t>4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26" t="6406" r="18168" b="8022"/>
          <a:stretch/>
        </p:blipFill>
        <p:spPr>
          <a:xfrm>
            <a:off x="4958499" y="2336872"/>
            <a:ext cx="5599521" cy="3887594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S</a:t>
            </a:r>
            <a:r>
              <a:rPr lang="pl-PL" sz="2400" dirty="0" smtClean="0"/>
              <a:t>trona</a:t>
            </a:r>
            <a:r>
              <a:rPr lang="pl-PL" sz="2400" dirty="0"/>
              <a:t>, zawierająca  dane bibliograficzne opisu </a:t>
            </a:r>
            <a:r>
              <a:rPr lang="pl-PL" sz="2400" dirty="0" smtClean="0"/>
              <a:t>patentowego.</a:t>
            </a:r>
            <a:endParaRPr lang="pl-PL" sz="24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570" y="3249476"/>
            <a:ext cx="3974781" cy="1031193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7" name="Strzałka w prawo 6"/>
          <p:cNvSpPr/>
          <p:nvPr/>
        </p:nvSpPr>
        <p:spPr>
          <a:xfrm>
            <a:off x="4345577" y="3648173"/>
            <a:ext cx="942860" cy="754145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3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800" dirty="0"/>
              <a:t>Druga opcja wyszukiwawcza: Serwis Europejskiego </a:t>
            </a:r>
            <a:r>
              <a:rPr lang="pl-PL" sz="2800" dirty="0" smtClean="0"/>
              <a:t>Urzędu Patentowego </a:t>
            </a:r>
            <a:r>
              <a:rPr lang="pl-PL" sz="2800" dirty="0"/>
              <a:t>(</a:t>
            </a:r>
            <a:r>
              <a:rPr lang="pl-PL" sz="2800" dirty="0" err="1"/>
              <a:t>Espacenet</a:t>
            </a:r>
            <a:r>
              <a:rPr lang="pl-PL" sz="2800" dirty="0"/>
              <a:t>) [http://pl.espacenet.com/].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Wyszukujemy </a:t>
            </a:r>
            <a:r>
              <a:rPr lang="pl-PL" sz="2400" b="1" u="sng" dirty="0" smtClean="0">
                <a:solidFill>
                  <a:schemeClr val="tx1"/>
                </a:solidFill>
              </a:rPr>
              <a:t>identycznie</a:t>
            </a:r>
            <a:r>
              <a:rPr lang="pl-PL" sz="2400" dirty="0" smtClean="0">
                <a:solidFill>
                  <a:schemeClr val="tx1"/>
                </a:solidFill>
              </a:rPr>
              <a:t>, jak w przypadku patentów chińskich.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3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Bazy naukowe jako bogate źródło wiedzy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Wśród literatury dla przedstawicieli nauk technicznych, istotną rolę pełni literatura patentowa, którą można znaleźć </a:t>
            </a:r>
            <a:r>
              <a:rPr lang="pl-PL" dirty="0" smtClean="0"/>
              <a:t>np. w </a:t>
            </a:r>
            <a:r>
              <a:rPr lang="pl-PL" dirty="0"/>
              <a:t>bazach: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Chemical</a:t>
            </a:r>
            <a:r>
              <a:rPr lang="pl-PL" dirty="0" smtClean="0"/>
              <a:t> </a:t>
            </a:r>
            <a:r>
              <a:rPr lang="pl-PL" dirty="0" err="1"/>
              <a:t>Abstracts</a:t>
            </a:r>
            <a:r>
              <a:rPr lang="pl-PL" dirty="0"/>
              <a:t> [http://scifinder.cas.org/],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Reaxys</a:t>
            </a:r>
            <a:r>
              <a:rPr lang="pl-PL" dirty="0" smtClean="0"/>
              <a:t> </a:t>
            </a:r>
            <a:r>
              <a:rPr lang="pl-PL" dirty="0"/>
              <a:t>[http://www.reaxys.com/] oraz 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err="1" smtClean="0"/>
              <a:t>Espacenet</a:t>
            </a:r>
            <a:r>
              <a:rPr lang="pl-PL" dirty="0" smtClean="0"/>
              <a:t> </a:t>
            </a:r>
            <a:r>
              <a:rPr lang="pl-PL" dirty="0"/>
              <a:t>[http://pl.espacenet.com/].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1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800" dirty="0"/>
              <a:t>Dwie drogi uzyskania maszynowego tłumaczenia </a:t>
            </a:r>
            <a:r>
              <a:rPr lang="pl-PL" sz="2800" dirty="0" smtClean="0">
                <a:solidFill>
                  <a:srgbClr val="00B050"/>
                </a:solidFill>
              </a:rPr>
              <a:t>koreańskich patentów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pl-PL" dirty="0">
                <a:solidFill>
                  <a:prstClr val="white"/>
                </a:solidFill>
              </a:rPr>
              <a:t>Pierwszym sposobem jest wyszukiwanie przez stronę </a:t>
            </a:r>
            <a:r>
              <a:rPr lang="pl-PL" dirty="0" err="1" smtClean="0">
                <a:solidFill>
                  <a:prstClr val="white"/>
                </a:solidFill>
              </a:rPr>
              <a:t>Korean</a:t>
            </a:r>
            <a:r>
              <a:rPr lang="pl-PL" dirty="0" smtClean="0">
                <a:solidFill>
                  <a:prstClr val="white"/>
                </a:solidFill>
              </a:rPr>
              <a:t> </a:t>
            </a:r>
            <a:r>
              <a:rPr lang="pl-PL" dirty="0">
                <a:solidFill>
                  <a:prstClr val="white"/>
                </a:solidFill>
              </a:rPr>
              <a:t>Platform for Patent Information (Anglojęzyczna wersja serwisu UP)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dirty="0">
                <a:solidFill>
                  <a:prstClr val="white"/>
                </a:solidFill>
              </a:rPr>
              <a:t>  </a:t>
            </a:r>
            <a:r>
              <a:rPr lang="pl-PL" dirty="0" smtClean="0">
                <a:solidFill>
                  <a:prstClr val="white"/>
                </a:solidFill>
              </a:rPr>
              <a:t>(KIPRIS</a:t>
            </a:r>
            <a:r>
              <a:rPr lang="pl-PL" dirty="0">
                <a:solidFill>
                  <a:prstClr val="white"/>
                </a:solidFill>
              </a:rPr>
              <a:t>) </a:t>
            </a:r>
            <a:r>
              <a:rPr lang="pl-PL" dirty="0" smtClean="0">
                <a:solidFill>
                  <a:srgbClr val="00B050"/>
                </a:solidFill>
              </a:rPr>
              <a:t>[http</a:t>
            </a:r>
            <a:r>
              <a:rPr lang="pl-PL" dirty="0">
                <a:solidFill>
                  <a:srgbClr val="00B050"/>
                </a:solidFill>
              </a:rPr>
              <a:t>://</a:t>
            </a:r>
            <a:r>
              <a:rPr lang="pl-PL" dirty="0" smtClean="0">
                <a:solidFill>
                  <a:srgbClr val="00B050"/>
                </a:solidFill>
              </a:rPr>
              <a:t>eng.kipris.or.kr/enghome/main.jsp]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prstClr val="white"/>
                </a:solidFill>
              </a:rPr>
              <a:t>Druga </a:t>
            </a:r>
            <a:r>
              <a:rPr lang="pl-PL" dirty="0">
                <a:solidFill>
                  <a:prstClr val="white"/>
                </a:solidFill>
              </a:rPr>
              <a:t>opcja to serwis Europejskiego Urzędu Patentowego (</a:t>
            </a:r>
            <a:r>
              <a:rPr lang="pl-PL" dirty="0" err="1">
                <a:solidFill>
                  <a:prstClr val="white"/>
                </a:solidFill>
              </a:rPr>
              <a:t>Espacenet</a:t>
            </a:r>
            <a:r>
              <a:rPr lang="pl-PL" dirty="0">
                <a:solidFill>
                  <a:prstClr val="white"/>
                </a:solidFill>
              </a:rPr>
              <a:t>) </a:t>
            </a:r>
            <a:r>
              <a:rPr lang="pl-PL" dirty="0">
                <a:solidFill>
                  <a:srgbClr val="00B050"/>
                </a:solidFill>
              </a:rPr>
              <a:t>[http://pl.espacenet.com/] </a:t>
            </a:r>
          </a:p>
          <a:p>
            <a:pPr marL="0" lvl="0" indent="0">
              <a:lnSpc>
                <a:spcPct val="150000"/>
              </a:lnSpc>
              <a:buNone/>
            </a:pPr>
            <a:endParaRPr lang="pl-PL" dirty="0">
              <a:solidFill>
                <a:prstClr val="white"/>
              </a:solidFill>
            </a:endParaRP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1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dirty="0"/>
              <a:t>Strona Narodowego Urzędu Własności Intelektualnej </a:t>
            </a:r>
            <a:r>
              <a:rPr lang="pl-PL" sz="2800" dirty="0" smtClean="0"/>
              <a:t>Korei (</a:t>
            </a:r>
            <a:r>
              <a:rPr lang="pl-PL" sz="2800" dirty="0"/>
              <a:t>KIPRIS) </a:t>
            </a:r>
            <a:r>
              <a:rPr lang="pl-PL" sz="2800" dirty="0" smtClean="0"/>
              <a:t>[http://eng.kipris.or.kr/enghome/main.jsp]Krok </a:t>
            </a:r>
            <a:r>
              <a:rPr lang="pl-PL" sz="2800" dirty="0"/>
              <a:t>1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K</a:t>
            </a:r>
            <a:r>
              <a:rPr lang="pl-PL" sz="2400" dirty="0" smtClean="0"/>
              <a:t>oreański </a:t>
            </a:r>
            <a:r>
              <a:rPr lang="pl-PL" sz="2400" dirty="0"/>
              <a:t>patent odnaleziony np. </a:t>
            </a:r>
            <a:r>
              <a:rPr lang="pl-PL" sz="2400" dirty="0" smtClean="0"/>
              <a:t>         w </a:t>
            </a:r>
            <a:r>
              <a:rPr lang="pl-PL" sz="2400" dirty="0"/>
              <a:t>bazie </a:t>
            </a:r>
            <a:r>
              <a:rPr lang="pl-PL" sz="2400" dirty="0" err="1"/>
              <a:t>Chemical</a:t>
            </a:r>
            <a:r>
              <a:rPr lang="pl-PL" sz="2400" dirty="0"/>
              <a:t> </a:t>
            </a:r>
            <a:r>
              <a:rPr lang="pl-PL" sz="2400" dirty="0" err="1"/>
              <a:t>Abstracts</a:t>
            </a:r>
            <a:r>
              <a:rPr lang="pl-PL" sz="2400" dirty="0"/>
              <a:t>, na platformie </a:t>
            </a:r>
            <a:r>
              <a:rPr lang="pl-PL" sz="2400" dirty="0" err="1"/>
              <a:t>SciFinder</a:t>
            </a:r>
            <a:r>
              <a:rPr lang="pl-PL" sz="2400" dirty="0"/>
              <a:t>.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8819718" y="4450708"/>
            <a:ext cx="661851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38" r="1634" b="6905"/>
          <a:stretch/>
        </p:blipFill>
        <p:spPr>
          <a:xfrm>
            <a:off x="4837129" y="2253006"/>
            <a:ext cx="5673758" cy="390269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214" y="3904333"/>
            <a:ext cx="1602079" cy="123951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Strzałka w dół 2"/>
          <p:cNvSpPr/>
          <p:nvPr/>
        </p:nvSpPr>
        <p:spPr>
          <a:xfrm>
            <a:off x="9766169" y="3299381"/>
            <a:ext cx="528011" cy="837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l-PL" sz="2800" dirty="0"/>
              <a:t>Strona Narodowego Urzędu Własności Intelektualnej </a:t>
            </a:r>
            <a:r>
              <a:rPr lang="pl-PL" sz="2800" dirty="0" smtClean="0"/>
              <a:t>Korei </a:t>
            </a:r>
            <a:r>
              <a:rPr lang="pl-PL" sz="2800" dirty="0"/>
              <a:t>(KIPRIS) [http://eng.kipris.or.kr/enghome/main.jsp]Krok </a:t>
            </a:r>
            <a:r>
              <a:rPr lang="pl-PL" sz="2800" dirty="0" smtClean="0"/>
              <a:t>2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52" t="6950" r="16844" b="6099"/>
          <a:stretch/>
        </p:blipFill>
        <p:spPr>
          <a:xfrm>
            <a:off x="4598127" y="2345581"/>
            <a:ext cx="6435634" cy="4394854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Podstrona KIPRIS</a:t>
            </a:r>
            <a:endParaRPr lang="pl-PL" sz="2400" dirty="0">
              <a:solidFill>
                <a:prstClr val="white"/>
              </a:solidFill>
            </a:endParaRPr>
          </a:p>
          <a:p>
            <a:pPr marL="228600" lvl="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smtClean="0">
                <a:solidFill>
                  <a:prstClr val="white"/>
                </a:solidFill>
              </a:rPr>
              <a:t>Okno </a:t>
            </a:r>
            <a:r>
              <a:rPr lang="pl-PL" sz="2400" i="1" smtClean="0"/>
              <a:t>Application </a:t>
            </a:r>
            <a:r>
              <a:rPr lang="pl-PL" sz="2400" i="1" dirty="0" err="1" smtClean="0"/>
              <a:t>Number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147" y="4249965"/>
            <a:ext cx="3485633" cy="1096916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Strzałka w prawo 5"/>
          <p:cNvSpPr/>
          <p:nvPr/>
        </p:nvSpPr>
        <p:spPr>
          <a:xfrm>
            <a:off x="4693920" y="4543008"/>
            <a:ext cx="870857" cy="255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9942288" y="6342017"/>
            <a:ext cx="1219200" cy="474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5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Strona Narodowego Urzędu Własności Intelektualnej </a:t>
            </a:r>
            <a:r>
              <a:rPr lang="pl-PL" sz="3100" dirty="0" smtClean="0"/>
              <a:t>Korei </a:t>
            </a:r>
            <a:r>
              <a:rPr lang="pl-PL" sz="3200" dirty="0"/>
              <a:t>(KIPRIS</a:t>
            </a:r>
            <a:r>
              <a:rPr lang="pl-PL" sz="3200" dirty="0" smtClean="0"/>
              <a:t>)[</a:t>
            </a:r>
            <a:r>
              <a:rPr lang="pl-PL" sz="3200" dirty="0"/>
              <a:t>http</a:t>
            </a:r>
            <a:r>
              <a:rPr lang="pl-PL" sz="3200" dirty="0" smtClean="0"/>
              <a:t>:/</a:t>
            </a:r>
            <a:r>
              <a:rPr lang="pl-PL" sz="3200" dirty="0"/>
              <a:t>eng.kipris.or.kr/</a:t>
            </a:r>
            <a:r>
              <a:rPr lang="pl-PL" sz="3200" dirty="0" err="1"/>
              <a:t>enghome</a:t>
            </a:r>
            <a:r>
              <a:rPr lang="pl-PL" sz="3200" dirty="0"/>
              <a:t>/</a:t>
            </a:r>
            <a:r>
              <a:rPr lang="pl-PL" sz="3200" dirty="0" err="1"/>
              <a:t>main.jsp</a:t>
            </a:r>
            <a:r>
              <a:rPr lang="pl-PL" sz="3200" dirty="0"/>
              <a:t>]</a:t>
            </a:r>
            <a:r>
              <a:rPr lang="pl-PL" sz="3100" dirty="0" smtClean="0"/>
              <a:t>Krok 3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Strona zawierająca dane bibliograficzne opisu patentowego. </a:t>
            </a:r>
            <a:r>
              <a:rPr lang="pl-PL" sz="2400" dirty="0" smtClean="0"/>
              <a:t> </a:t>
            </a:r>
            <a:endParaRPr lang="pl-PL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00" r="52455" b="12546"/>
          <a:stretch/>
        </p:blipFill>
        <p:spPr>
          <a:xfrm>
            <a:off x="4634766" y="2140139"/>
            <a:ext cx="5954857" cy="422034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24608" t="3744"/>
          <a:stretch/>
        </p:blipFill>
        <p:spPr>
          <a:xfrm>
            <a:off x="6457411" y="2224725"/>
            <a:ext cx="2309566" cy="1403703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Strzałka w prawo 4"/>
          <p:cNvSpPr/>
          <p:nvPr/>
        </p:nvSpPr>
        <p:spPr>
          <a:xfrm>
            <a:off x="5091324" y="2336872"/>
            <a:ext cx="1112363" cy="433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2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Strona Narodowego Urzędu Własności Intelektualnej </a:t>
            </a:r>
            <a:r>
              <a:rPr lang="pl-PL" sz="3100" dirty="0" smtClean="0"/>
              <a:t>Korei </a:t>
            </a:r>
            <a:r>
              <a:rPr lang="pl-PL" sz="3200" dirty="0"/>
              <a:t>(KIPRIS</a:t>
            </a:r>
            <a:r>
              <a:rPr lang="pl-PL" sz="3200" dirty="0" smtClean="0"/>
              <a:t>)[</a:t>
            </a:r>
            <a:r>
              <a:rPr lang="pl-PL" sz="3200" dirty="0"/>
              <a:t>http</a:t>
            </a:r>
            <a:r>
              <a:rPr lang="pl-PL" sz="3200" dirty="0" smtClean="0"/>
              <a:t>:/eng.kipris.or.kr/</a:t>
            </a:r>
            <a:r>
              <a:rPr lang="pl-PL" sz="3200" dirty="0" err="1" smtClean="0"/>
              <a:t>enghome</a:t>
            </a:r>
            <a:r>
              <a:rPr lang="pl-PL" sz="3200" dirty="0" smtClean="0"/>
              <a:t>/</a:t>
            </a:r>
            <a:r>
              <a:rPr lang="pl-PL" sz="3200" dirty="0" err="1" smtClean="0"/>
              <a:t>main.jsp</a:t>
            </a:r>
            <a:r>
              <a:rPr lang="pl-PL" sz="3200" dirty="0" smtClean="0"/>
              <a:t>]</a:t>
            </a:r>
            <a:r>
              <a:rPr lang="pl-PL" sz="3100" dirty="0" smtClean="0"/>
              <a:t>Krok 4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42" b="12582"/>
          <a:stretch/>
        </p:blipFill>
        <p:spPr>
          <a:xfrm>
            <a:off x="4685542" y="2336872"/>
            <a:ext cx="6164710" cy="389424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Widok </a:t>
            </a:r>
            <a:r>
              <a:rPr lang="pl-PL" sz="2400" dirty="0" err="1" smtClean="0">
                <a:solidFill>
                  <a:prstClr val="white"/>
                </a:solidFill>
              </a:rPr>
              <a:t>pełnotekstowy</a:t>
            </a:r>
            <a:r>
              <a:rPr lang="pl-PL" sz="2400" dirty="0">
                <a:solidFill>
                  <a:prstClr val="white"/>
                </a:solidFill>
              </a:rPr>
              <a:t> </a:t>
            </a:r>
            <a:r>
              <a:rPr lang="pl-PL" sz="2400" dirty="0" smtClean="0">
                <a:solidFill>
                  <a:prstClr val="white"/>
                </a:solidFill>
              </a:rPr>
              <a:t> </a:t>
            </a:r>
          </a:p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1" dirty="0" smtClean="0"/>
              <a:t>Przycisk</a:t>
            </a:r>
            <a:r>
              <a:rPr lang="pl-PL" sz="2400" i="1" dirty="0" smtClean="0">
                <a:solidFill>
                  <a:schemeClr val="bg1"/>
                </a:solidFill>
              </a:rPr>
              <a:t> </a:t>
            </a:r>
            <a:r>
              <a:rPr lang="pl-PL" sz="2400" i="1" dirty="0" smtClean="0"/>
              <a:t>Machine </a:t>
            </a:r>
            <a:r>
              <a:rPr lang="pl-PL" sz="2400" i="1" dirty="0" err="1" smtClean="0"/>
              <a:t>Translation</a:t>
            </a:r>
            <a:endParaRPr lang="pl-PL" sz="2400" dirty="0"/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pl-PL" sz="2400" dirty="0">
              <a:solidFill>
                <a:prstClr val="white"/>
              </a:solidFill>
            </a:endParaRP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63" y="2128555"/>
            <a:ext cx="5728455" cy="8023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lipsa 5"/>
          <p:cNvSpPr/>
          <p:nvPr/>
        </p:nvSpPr>
        <p:spPr>
          <a:xfrm>
            <a:off x="10199802" y="2243579"/>
            <a:ext cx="1536569" cy="54675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1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Strona Narodowego Urzędu Własności Intelektualnej </a:t>
            </a:r>
            <a:r>
              <a:rPr lang="pl-PL" sz="3100" dirty="0" smtClean="0"/>
              <a:t>Korei </a:t>
            </a:r>
            <a:r>
              <a:rPr lang="pl-PL" sz="3200" dirty="0"/>
              <a:t>(KIPRIS</a:t>
            </a:r>
            <a:r>
              <a:rPr lang="pl-PL" sz="3200" dirty="0" smtClean="0"/>
              <a:t>)[</a:t>
            </a:r>
            <a:r>
              <a:rPr lang="pl-PL" sz="3200" dirty="0"/>
              <a:t>http</a:t>
            </a:r>
            <a:r>
              <a:rPr lang="pl-PL" sz="3200" dirty="0" smtClean="0"/>
              <a:t>:/eng.kipris.or.kr/</a:t>
            </a:r>
            <a:r>
              <a:rPr lang="pl-PL" sz="3200" dirty="0" err="1" smtClean="0"/>
              <a:t>enghome</a:t>
            </a:r>
            <a:r>
              <a:rPr lang="pl-PL" sz="3200" dirty="0" smtClean="0"/>
              <a:t>/</a:t>
            </a:r>
            <a:r>
              <a:rPr lang="pl-PL" sz="3200" dirty="0" err="1" smtClean="0"/>
              <a:t>main.jsp</a:t>
            </a:r>
            <a:r>
              <a:rPr lang="pl-PL" sz="3200" dirty="0" smtClean="0"/>
              <a:t>]</a:t>
            </a:r>
            <a:r>
              <a:rPr lang="pl-PL" sz="3100" dirty="0" smtClean="0"/>
              <a:t>Krok 5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02" t="17391" r="12580" b="12483"/>
          <a:stretch/>
        </p:blipFill>
        <p:spPr>
          <a:xfrm>
            <a:off x="2322576" y="2377440"/>
            <a:ext cx="6821424" cy="3720777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1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Strona Narodowego Urzędu Własności </a:t>
            </a:r>
            <a:r>
              <a:rPr lang="pl-PL" sz="3100" dirty="0" smtClean="0"/>
              <a:t>Intelektualnej Korei </a:t>
            </a:r>
            <a:r>
              <a:rPr lang="pl-PL" sz="3200" dirty="0" smtClean="0"/>
              <a:t>(KIPRIS)[</a:t>
            </a:r>
            <a:r>
              <a:rPr lang="pl-PL" sz="3200" dirty="0"/>
              <a:t>http</a:t>
            </a:r>
            <a:r>
              <a:rPr lang="pl-PL" sz="3200" dirty="0" smtClean="0"/>
              <a:t>:/eng.kipris.or.kr/</a:t>
            </a:r>
            <a:r>
              <a:rPr lang="pl-PL" sz="3200" dirty="0" err="1" smtClean="0"/>
              <a:t>enghome</a:t>
            </a:r>
            <a:r>
              <a:rPr lang="pl-PL" sz="3200" dirty="0" smtClean="0"/>
              <a:t>/</a:t>
            </a:r>
            <a:r>
              <a:rPr lang="pl-PL" sz="3200" dirty="0" err="1" smtClean="0"/>
              <a:t>main.jsp</a:t>
            </a:r>
            <a:r>
              <a:rPr lang="pl-PL" sz="3200" dirty="0" smtClean="0"/>
              <a:t>]</a:t>
            </a:r>
            <a:r>
              <a:rPr lang="pl-PL" sz="3100" dirty="0" smtClean="0"/>
              <a:t>Krok 6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lvl="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white"/>
                </a:solidFill>
              </a:rPr>
              <a:t>Opcje tłumaczeń tekstu. (Format PDF)</a:t>
            </a:r>
            <a:endParaRPr lang="pl-PL" sz="2400" dirty="0">
              <a:solidFill>
                <a:prstClr val="white"/>
              </a:solidFill>
            </a:endParaRPr>
          </a:p>
          <a:p>
            <a:pPr lvl="0"/>
            <a:endParaRPr lang="pl-PL" sz="2400" dirty="0">
              <a:solidFill>
                <a:prstClr val="white"/>
              </a:solidFill>
            </a:endParaRP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323"/>
          <a:stretch/>
        </p:blipFill>
        <p:spPr>
          <a:xfrm>
            <a:off x="4673858" y="2336873"/>
            <a:ext cx="6116061" cy="39855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31" y="2091053"/>
            <a:ext cx="2773518" cy="84068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26</a:t>
            </a:fld>
            <a:endParaRPr lang="pl-PL"/>
          </a:p>
        </p:txBody>
      </p:sp>
      <p:sp>
        <p:nvSpPr>
          <p:cNvPr id="3" name="Strzałka w górę 2"/>
          <p:cNvSpPr/>
          <p:nvPr/>
        </p:nvSpPr>
        <p:spPr>
          <a:xfrm>
            <a:off x="7881257" y="2753194"/>
            <a:ext cx="566057" cy="8708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8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87" t="5845" r="18037" b="5547"/>
          <a:stretch/>
        </p:blipFill>
        <p:spPr>
          <a:xfrm>
            <a:off x="4470400" y="2336872"/>
            <a:ext cx="5921829" cy="4259776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Przetłumaczony dokument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27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72998" y="753227"/>
            <a:ext cx="95211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Strona Narodowego Urzędu Własności Intelektualnej </a:t>
            </a:r>
            <a:r>
              <a:rPr lang="pl-PL" sz="2800" dirty="0" smtClean="0"/>
              <a:t>Korei </a:t>
            </a:r>
            <a:r>
              <a:rPr lang="pl-PL" sz="2800" dirty="0"/>
              <a:t>(KIPRIS</a:t>
            </a:r>
            <a:r>
              <a:rPr lang="pl-PL" sz="2800" dirty="0" smtClean="0"/>
              <a:t>)[</a:t>
            </a:r>
            <a:r>
              <a:rPr lang="pl-PL" sz="2800" dirty="0"/>
              <a:t>http://</a:t>
            </a:r>
            <a:r>
              <a:rPr lang="pl-PL" sz="2800" dirty="0" smtClean="0"/>
              <a:t>eng.kipris.or.kr/enghome/main.jsp]Krok </a:t>
            </a:r>
            <a:r>
              <a:rPr lang="pl-PL" sz="2800" dirty="0"/>
              <a:t>7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0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Druga opcja wyszukiwawcza: Serwis Europejskiego Urzędu Patentowego (</a:t>
            </a:r>
            <a:r>
              <a:rPr lang="pl-PL" sz="3100" dirty="0" err="1"/>
              <a:t>Espacenet</a:t>
            </a:r>
            <a:r>
              <a:rPr lang="pl-PL" sz="3100" dirty="0"/>
              <a:t>) [http://pl.espacenet.com/].</a:t>
            </a:r>
            <a:r>
              <a:rPr lang="pl-PL" dirty="0"/>
              <a:t>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solidFill>
                  <a:schemeClr val="tx1"/>
                </a:solidFill>
              </a:rPr>
              <a:t>Wyszukujemy </a:t>
            </a:r>
            <a:r>
              <a:rPr lang="pl-PL" sz="2400" u="sng" dirty="0">
                <a:solidFill>
                  <a:schemeClr val="tx1"/>
                </a:solidFill>
              </a:rPr>
              <a:t>identycznie</a:t>
            </a:r>
            <a:r>
              <a:rPr lang="pl-PL" sz="2400" dirty="0">
                <a:solidFill>
                  <a:schemeClr val="tx1"/>
                </a:solidFill>
              </a:rPr>
              <a:t>, jak w przypadku patentów </a:t>
            </a:r>
            <a:r>
              <a:rPr lang="pl-PL" sz="2400" dirty="0" smtClean="0">
                <a:solidFill>
                  <a:schemeClr val="tx1"/>
                </a:solidFill>
              </a:rPr>
              <a:t>chińskich oraz japońskich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7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42301" y="2635868"/>
            <a:ext cx="904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Dziękuję za uwagę.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849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Azjatyckie dokumenty patentowe </a:t>
            </a:r>
            <a:r>
              <a:rPr lang="pl-PL" dirty="0"/>
              <a:t>jako </a:t>
            </a:r>
            <a:r>
              <a:rPr lang="pl-PL" dirty="0" smtClean="0"/>
              <a:t>najbardziej aktualne źródła </a:t>
            </a:r>
            <a:r>
              <a:rPr lang="pl-PL" dirty="0"/>
              <a:t>informacji technicznej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pl-PL" sz="2000" dirty="0"/>
              <a:t>Obok całej rzeszy oferowanych tłumaczeń płatnych, wykonywanych przez profesjonalistów, istnieją także darmowe </a:t>
            </a:r>
            <a:r>
              <a:rPr lang="pl-PL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tłumaczenia maszynowe</a:t>
            </a:r>
            <a:r>
              <a:rPr lang="pl-PL" sz="20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pl-PL" sz="2000" dirty="0" smtClean="0"/>
              <a:t>Nie gwarantują pełnej zrozumiałości, jednak </a:t>
            </a:r>
            <a:r>
              <a:rPr lang="pl-PL" sz="2000" dirty="0"/>
              <a:t>można oczekiwać, że nawet tłumaczenie niskiej jakości pozwoli udostępnić wiedzę </a:t>
            </a:r>
            <a:r>
              <a:rPr lang="pl-PL" sz="2000" dirty="0" smtClean="0"/>
              <a:t>większej </a:t>
            </a:r>
            <a:r>
              <a:rPr lang="pl-PL" sz="2000" dirty="0"/>
              <a:t>liczbie zainteresowanych </a:t>
            </a:r>
            <a:r>
              <a:rPr lang="pl-PL" sz="2000" dirty="0" smtClean="0"/>
              <a:t>osób </a:t>
            </a:r>
            <a:r>
              <a:rPr lang="pl-PL" sz="2000" dirty="0"/>
              <a:t>i przyczyni się do zniesienia bariery językowej.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Tłumaczenie maszynowe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pl-PL" dirty="0"/>
              <a:t>Tłumaczenie automatyczne albo tłumaczenie maszynowe (ang. </a:t>
            </a:r>
            <a:r>
              <a:rPr lang="pl-PL" dirty="0" err="1"/>
              <a:t>machine</a:t>
            </a:r>
            <a:r>
              <a:rPr lang="pl-PL" dirty="0"/>
              <a:t> </a:t>
            </a:r>
            <a:r>
              <a:rPr lang="pl-PL" dirty="0" err="1"/>
              <a:t>translation</a:t>
            </a:r>
            <a:r>
              <a:rPr lang="pl-PL" dirty="0"/>
              <a:t>) – dziedzina językoznawstwa komputerowego, która zajmuje się stosowaniem algorytmów tłumaczenia tekstu z jednego języka (naturalnego) na drugi</a:t>
            </a:r>
            <a:r>
              <a:rPr lang="pl-PL" dirty="0" smtClean="0"/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l-PL" sz="1800" i="1" dirty="0" smtClean="0"/>
              <a:t>Źródło: Wikipedia</a:t>
            </a:r>
            <a:endParaRPr lang="pl-PL" sz="1800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0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Dwie </a:t>
            </a:r>
            <a:r>
              <a:rPr lang="pl-PL" dirty="0"/>
              <a:t>drogi uzyskania maszynowego tłumaczenia </a:t>
            </a:r>
            <a:r>
              <a:rPr lang="pl-PL" dirty="0">
                <a:solidFill>
                  <a:srgbClr val="FFFF00"/>
                </a:solidFill>
              </a:rPr>
              <a:t>chińskich </a:t>
            </a:r>
            <a:r>
              <a:rPr lang="pl-PL" dirty="0" smtClean="0">
                <a:solidFill>
                  <a:srgbClr val="FFFF00"/>
                </a:solidFill>
              </a:rPr>
              <a:t>patentów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Pierwszym sposobem jest wyszukiwanie przez stronę Narodowego Urzędu Własności Intelektualnej Chińskiej Republiki Ludowej </a:t>
            </a:r>
            <a:r>
              <a:rPr lang="pl-PL" dirty="0">
                <a:solidFill>
                  <a:srgbClr val="FFFF00"/>
                </a:solidFill>
              </a:rPr>
              <a:t>(SIPO) [http://english.sipo.gov.cn/]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Druga opcja to </a:t>
            </a:r>
            <a:r>
              <a:rPr lang="pl-PL" dirty="0"/>
              <a:t>serwis Europejskiego Urzędu Patentowego </a:t>
            </a:r>
            <a:r>
              <a:rPr lang="pl-PL" dirty="0">
                <a:solidFill>
                  <a:srgbClr val="FFFF00"/>
                </a:solidFill>
              </a:rPr>
              <a:t>(</a:t>
            </a:r>
            <a:r>
              <a:rPr lang="pl-PL" dirty="0" err="1">
                <a:solidFill>
                  <a:srgbClr val="FFFF00"/>
                </a:solidFill>
              </a:rPr>
              <a:t>Espacenet</a:t>
            </a:r>
            <a:r>
              <a:rPr lang="pl-PL" dirty="0" smtClean="0">
                <a:solidFill>
                  <a:srgbClr val="FFFF00"/>
                </a:solidFill>
              </a:rPr>
              <a:t>) </a:t>
            </a:r>
            <a:r>
              <a:rPr lang="pl-PL" dirty="0">
                <a:solidFill>
                  <a:srgbClr val="FFFF00"/>
                </a:solidFill>
              </a:rPr>
              <a:t>[http://pl.espacenet.com</a:t>
            </a:r>
            <a:r>
              <a:rPr lang="pl-PL" dirty="0" smtClean="0">
                <a:solidFill>
                  <a:srgbClr val="FFFF00"/>
                </a:solidFill>
              </a:rPr>
              <a:t>/]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2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/>
              <a:t>S</a:t>
            </a:r>
            <a:r>
              <a:rPr lang="pl-PL" sz="2400" dirty="0" smtClean="0"/>
              <a:t>trona </a:t>
            </a:r>
            <a:r>
              <a:rPr lang="pl-PL" sz="2400" dirty="0"/>
              <a:t>Narodowego Urzędu Własności Intelektualnej </a:t>
            </a:r>
            <a:r>
              <a:rPr lang="pl-PL" sz="2400" dirty="0" smtClean="0"/>
              <a:t>ChRL </a:t>
            </a:r>
            <a:r>
              <a:rPr lang="pl-PL" sz="2400" dirty="0"/>
              <a:t>(SIPO) [http://english.sipo.gov.cn</a:t>
            </a:r>
            <a:r>
              <a:rPr lang="pl-PL" sz="2400" dirty="0" smtClean="0"/>
              <a:t>/]. </a:t>
            </a:r>
            <a:r>
              <a:rPr lang="pl-PL" sz="2400" i="1" dirty="0" smtClean="0"/>
              <a:t>Krok 1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336873"/>
            <a:ext cx="9978970" cy="40726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Skopiowany </a:t>
            </a:r>
            <a:r>
              <a:rPr lang="pl-PL" dirty="0"/>
              <a:t>chiński patent odnaleziony np. w bazie </a:t>
            </a:r>
            <a:r>
              <a:rPr lang="pl-PL" dirty="0" err="1"/>
              <a:t>Chemical</a:t>
            </a:r>
            <a:r>
              <a:rPr lang="pl-PL" dirty="0"/>
              <a:t> </a:t>
            </a:r>
            <a:r>
              <a:rPr lang="pl-PL" dirty="0" err="1"/>
              <a:t>Abstracts</a:t>
            </a:r>
            <a:r>
              <a:rPr lang="pl-PL" dirty="0"/>
              <a:t>, na platformie </a:t>
            </a:r>
            <a:r>
              <a:rPr lang="pl-PL" dirty="0" err="1" smtClean="0"/>
              <a:t>SciFinder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876" y="3474333"/>
            <a:ext cx="6236749" cy="29351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318" y="3986692"/>
            <a:ext cx="4791756" cy="7729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Elipsa 5"/>
          <p:cNvSpPr/>
          <p:nvPr/>
        </p:nvSpPr>
        <p:spPr>
          <a:xfrm>
            <a:off x="4421171" y="4185501"/>
            <a:ext cx="1206631" cy="471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8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/>
              <a:t>Strona Narodowego Urzędu Własności Intelektualnej </a:t>
            </a:r>
            <a:r>
              <a:rPr lang="pl-PL" sz="2400" dirty="0" smtClean="0"/>
              <a:t>ChRL </a:t>
            </a:r>
            <a:r>
              <a:rPr lang="pl-PL" sz="2400" dirty="0"/>
              <a:t>(SIPO) [http://english.sipo.gov.cn/]. </a:t>
            </a:r>
            <a:r>
              <a:rPr lang="pl-PL" sz="2400" i="1" dirty="0"/>
              <a:t>Krok </a:t>
            </a:r>
            <a:r>
              <a:rPr lang="pl-PL" sz="2400" i="1" dirty="0" smtClean="0"/>
              <a:t>2</a:t>
            </a:r>
            <a:r>
              <a:rPr lang="pl-PL" sz="2400" i="1" dirty="0"/>
              <a:t/>
            </a:r>
            <a:br>
              <a:rPr lang="pl-PL" sz="2400" i="1" dirty="0"/>
            </a:br>
            <a:endParaRPr lang="pl-PL" sz="24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Podstrona SIPO: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95" y="3037033"/>
            <a:ext cx="5072312" cy="340186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718" y="4216381"/>
            <a:ext cx="4309220" cy="6021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/>
              <a:t>Strona Narodowego Urzędu Własności Intelektualnej ChRL (SIPO) [http://english.sipo.gov.cn/]. </a:t>
            </a:r>
            <a:r>
              <a:rPr lang="pl-PL" sz="2400" i="1" dirty="0"/>
              <a:t>Krok </a:t>
            </a:r>
            <a:r>
              <a:rPr lang="pl-PL" sz="2400" i="1" dirty="0" smtClean="0"/>
              <a:t>3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Wynik </a:t>
            </a:r>
            <a:r>
              <a:rPr lang="pl-PL" dirty="0" smtClean="0"/>
              <a:t>wyszukiwania zawierający dane </a:t>
            </a:r>
            <a:r>
              <a:rPr lang="pl-PL" dirty="0"/>
              <a:t>patentu i jego </a:t>
            </a:r>
            <a:r>
              <a:rPr lang="pl-PL" dirty="0" smtClean="0"/>
              <a:t>abstrakt.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2860115"/>
            <a:ext cx="5803604" cy="365880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140" y="4689518"/>
            <a:ext cx="3792041" cy="9998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8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Druga opcja wyszukiwawcza: Serwis </a:t>
            </a:r>
            <a:r>
              <a:rPr lang="pl-PL" sz="2400" dirty="0"/>
              <a:t>Europejskiego Urzędu Patentowego (</a:t>
            </a:r>
            <a:r>
              <a:rPr lang="pl-PL" sz="2400" dirty="0" err="1"/>
              <a:t>Espacenet</a:t>
            </a:r>
            <a:r>
              <a:rPr lang="pl-PL" sz="2400" dirty="0"/>
              <a:t>) [http://pl.espacenet.com</a:t>
            </a:r>
            <a:r>
              <a:rPr lang="pl-PL" sz="2400" dirty="0" smtClean="0"/>
              <a:t>/]. </a:t>
            </a:r>
            <a:r>
              <a:rPr lang="pl-PL" sz="2400" i="1" dirty="0" smtClean="0"/>
              <a:t>Krok 1</a:t>
            </a:r>
            <a:endParaRPr lang="pl-PL" sz="24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odlinkowany </a:t>
            </a:r>
            <a:r>
              <a:rPr lang="pl-PL" dirty="0"/>
              <a:t>i podświetlony na czerwono tytuł </a:t>
            </a:r>
            <a:r>
              <a:rPr lang="pl-PL" dirty="0" smtClean="0"/>
              <a:t>patentu.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62" y="3175642"/>
            <a:ext cx="6182578" cy="32632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29" y="4991413"/>
            <a:ext cx="4160441" cy="69295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6" name="Strzałka w prawo 5"/>
          <p:cNvSpPr/>
          <p:nvPr/>
        </p:nvSpPr>
        <p:spPr>
          <a:xfrm>
            <a:off x="2395962" y="5238979"/>
            <a:ext cx="1508289" cy="509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24CF-EE81-48DC-BE71-48141CD0D54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1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1195</TotalTime>
  <Words>811</Words>
  <Application>Microsoft Office PowerPoint</Application>
  <PresentationFormat>Panoramiczny</PresentationFormat>
  <Paragraphs>99</Paragraphs>
  <Slides>29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Trebuchet MS</vt:lpstr>
      <vt:lpstr>Berlin</vt:lpstr>
      <vt:lpstr>Patenty azjatyckie</vt:lpstr>
      <vt:lpstr>Bazy naukowe jako bogate źródło wiedzy</vt:lpstr>
      <vt:lpstr>Azjatyckie dokumenty patentowe jako najbardziej aktualne źródła informacji technicznej</vt:lpstr>
      <vt:lpstr>Tłumaczenie maszynowe</vt:lpstr>
      <vt:lpstr>Dwie drogi uzyskania maszynowego tłumaczenia chińskich patentów:</vt:lpstr>
      <vt:lpstr>Strona Narodowego Urzędu Własności Intelektualnej ChRL (SIPO) [http://english.sipo.gov.cn/]. Krok 1 </vt:lpstr>
      <vt:lpstr>Strona Narodowego Urzędu Własności Intelektualnej ChRL (SIPO) [http://english.sipo.gov.cn/]. Krok 2 </vt:lpstr>
      <vt:lpstr>Strona Narodowego Urzędu Własności Intelektualnej ChRL (SIPO) [http://english.sipo.gov.cn/]. Krok 3 </vt:lpstr>
      <vt:lpstr>Druga opcja wyszukiwawcza: Serwis Europejskiego Urzędu Patentowego (Espacenet) [http://pl.espacenet.com/]. Krok 1</vt:lpstr>
      <vt:lpstr>Druga opcja wyszukiwawcza: Serwis Europejskiego Urzędu Patentowego (Espacenet) [http://pl.espacenet.com/]. Krok 2</vt:lpstr>
      <vt:lpstr>Druga opcja wyszukiwawcza: Serwis Europejskiego Urzędu Patentowego (Espacenet) [http://pl.espacenet.com/]. Krok 3</vt:lpstr>
      <vt:lpstr>Druga opcja wyszukiwawcza: Serwis Europejskiego Urzędu Patentowego (Espacenet) [http://pl.espacenet.com/]. Krok 4</vt:lpstr>
      <vt:lpstr>Druga opcja wyszukiwawcza: Serwis Europejskiego Urzędu Patentowego (Espacenet) [http://pl.espacenet.com/]. Krok 5</vt:lpstr>
      <vt:lpstr>Dwie drogi uzyskania maszynowego tłumaczenia japońskich patentów:</vt:lpstr>
      <vt:lpstr>Strona Japan Platform for Patent Information (anglojęzyczna wersja serwisu UP)   [https://www.j-platpat.inpit.go.jp/web/all/top/BTmTopEnglishPage] Krok 1 </vt:lpstr>
      <vt:lpstr>Strona Japan Platform for Patent Information (anglojęzyczna wersja serwisu UP)  [https://www.j-platpat.inpit.go.jp/web/all/top/BTmTopEnglishPage] Krok 2</vt:lpstr>
      <vt:lpstr>Strona Japan Platform for Patent Information (anglojęzyczna wersja serwisu UP)  [https://www.j-platpat.inpit.go.jp/web/all/top/BTmTopEnglishPage] Krok 3</vt:lpstr>
      <vt:lpstr>Strona Japan Platform for Patent Information (anglojęzyczna wersja serwisu UP)  [https://www.j-platpat.inpit.go.jp/web/all/top/BTmTopEnglishPage] Krok 4</vt:lpstr>
      <vt:lpstr>Druga opcja wyszukiwawcza: Serwis Europejskiego Urzędu Patentowego (Espacenet) [http://pl.espacenet.com/]. </vt:lpstr>
      <vt:lpstr>Dwie drogi uzyskania maszynowego tłumaczenia koreańskich patentów:</vt:lpstr>
      <vt:lpstr>Strona Narodowego Urzędu Własności Intelektualnej Korei (KIPRIS) [http://eng.kipris.or.kr/enghome/main.jsp]Krok 1 </vt:lpstr>
      <vt:lpstr>Strona Narodowego Urzędu Własności Intelektualnej Korei (KIPRIS) [http://eng.kipris.or.kr/enghome/main.jsp]Krok 2 </vt:lpstr>
      <vt:lpstr>Strona Narodowego Urzędu Własności Intelektualnej Korei (KIPRIS)[http:/eng.kipris.or.kr/enghome/main.jsp]Krok 3 </vt:lpstr>
      <vt:lpstr>Strona Narodowego Urzędu Własności Intelektualnej Korei (KIPRIS)[http:/eng.kipris.or.kr/enghome/main.jsp]Krok 4 </vt:lpstr>
      <vt:lpstr>Strona Narodowego Urzędu Własności Intelektualnej Korei (KIPRIS)[http:/eng.kipris.or.kr/enghome/main.jsp]Krok 5 </vt:lpstr>
      <vt:lpstr>Strona Narodowego Urzędu Własności Intelektualnej Korei (KIPRIS)[http:/eng.kipris.or.kr/enghome/main.jsp]Krok 6 </vt:lpstr>
      <vt:lpstr> </vt:lpstr>
      <vt:lpstr>Druga opcja wyszukiwawcza: Serwis Europejskiego Urzędu Patentowego (Espacenet) [http://pl.espacenet.com/].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Patenty chińskie</dc:title>
  <dc:creator>user</dc:creator>
  <cp:lastModifiedBy>artur</cp:lastModifiedBy>
  <cp:revision>157</cp:revision>
  <dcterms:created xsi:type="dcterms:W3CDTF">2016-07-26T07:18:33Z</dcterms:created>
  <dcterms:modified xsi:type="dcterms:W3CDTF">2018-10-22T07:20:22Z</dcterms:modified>
</cp:coreProperties>
</file>