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7" r:id="rId2"/>
  </p:sldMasterIdLst>
  <p:notesMasterIdLst>
    <p:notesMasterId r:id="rId43"/>
  </p:notesMasterIdLst>
  <p:sldIdLst>
    <p:sldId id="256" r:id="rId3"/>
    <p:sldId id="295" r:id="rId4"/>
    <p:sldId id="303" r:id="rId5"/>
    <p:sldId id="299" r:id="rId6"/>
    <p:sldId id="301" r:id="rId7"/>
    <p:sldId id="297" r:id="rId8"/>
    <p:sldId id="258" r:id="rId9"/>
    <p:sldId id="313" r:id="rId10"/>
    <p:sldId id="315" r:id="rId11"/>
    <p:sldId id="291" r:id="rId12"/>
    <p:sldId id="280" r:id="rId13"/>
    <p:sldId id="284" r:id="rId14"/>
    <p:sldId id="281" r:id="rId15"/>
    <p:sldId id="311" r:id="rId16"/>
    <p:sldId id="286" r:id="rId17"/>
    <p:sldId id="283" r:id="rId18"/>
    <p:sldId id="282" r:id="rId19"/>
    <p:sldId id="310" r:id="rId20"/>
    <p:sldId id="317" r:id="rId21"/>
    <p:sldId id="319" r:id="rId22"/>
    <p:sldId id="320" r:id="rId23"/>
    <p:sldId id="335" r:id="rId24"/>
    <p:sldId id="266" r:id="rId25"/>
    <p:sldId id="267" r:id="rId26"/>
    <p:sldId id="262" r:id="rId27"/>
    <p:sldId id="260" r:id="rId28"/>
    <p:sldId id="325" r:id="rId29"/>
    <p:sldId id="326" r:id="rId30"/>
    <p:sldId id="327" r:id="rId31"/>
    <p:sldId id="265" r:id="rId32"/>
    <p:sldId id="306" r:id="rId33"/>
    <p:sldId id="307" r:id="rId34"/>
    <p:sldId id="312" r:id="rId35"/>
    <p:sldId id="321" r:id="rId36"/>
    <p:sldId id="322" r:id="rId37"/>
    <p:sldId id="323" r:id="rId38"/>
    <p:sldId id="324" r:id="rId39"/>
    <p:sldId id="331" r:id="rId40"/>
    <p:sldId id="332" r:id="rId41"/>
    <p:sldId id="334" r:id="rId4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127" d="100"/>
          <a:sy n="127" d="100"/>
        </p:scale>
        <p:origin x="1478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E2D16-96CF-4D5E-9763-CB3EDB4A273E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95FD-E28C-443B-B538-571C27DF29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0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04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3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23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51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610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64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18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9DDD1-1A7B-4574-91F9-3865EA81F3A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47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9DDD1-1A7B-4574-91F9-3865EA81F3A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88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665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58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41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137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061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865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806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366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816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66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85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9DDD1-1A7B-4574-91F9-3865EA81F3A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921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411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435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141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021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309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85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544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035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98032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02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687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87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03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2A75-5F4A-449B-852A-51ED0EB726C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2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38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13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95FD-E28C-443B-B538-571C27DF290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30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33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4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10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4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16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809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62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8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9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20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818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46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666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424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18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65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0632-89E2-42FC-8EAC-0C917C35B4DC}" type="datetimeFigureOut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8A5127-7A30-40E0-9242-262180E8BC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27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Libr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l.wikipedia.org/wiki/ZoSIA" TargetMode="External"/><Relationship Id="rId4" Type="http://schemas.openxmlformats.org/officeDocument/2006/relationships/hyperlink" Target="https://pl.wikipedia.org/w/index.php?title=DMuseion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Libr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pl.wikipedia.org/wiki/ZoSIA" TargetMode="External"/><Relationship Id="rId4" Type="http://schemas.openxmlformats.org/officeDocument/2006/relationships/hyperlink" Target="https://pl.wikipedia.org/w/index.php?title=DMuseion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/index.php?title=DMuseion&amp;action=edit&amp;redlink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oSI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hyperlink" Target="http://szukajwarchiwach.pl/" TargetMode="Externa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88843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Digitalizacja zbiorów bibliotecznych na przykładzie Biblioteki Głównej Zachodniopomorskiego Uniwersytetu Technologicznego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 Szczecinie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20080"/>
          </a:xfrm>
        </p:spPr>
        <p:txBody>
          <a:bodyPr>
            <a:normAutofit/>
          </a:bodyPr>
          <a:lstStyle/>
          <a:p>
            <a:pPr algn="r"/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Aspekty prawne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chwała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nr 176/2010 Rady Ministrów z dnia 12 października 2010 r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w sprawie ustanowienia programu wieloletniego „Kultura+”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Wieloletni KULTURA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Polska Cyfrowa PO PC 2014-2020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digitalizacji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przechowywanie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(archiwizacja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udostępnianie </a:t>
            </a: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(biblioteki cyfrowe)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digitalizacji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ochrona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udostępnianie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edukacja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nauka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popularyzacja zbiorów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promocja instytucji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Cele digitalizacji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digitalizacja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zasobów bibliotecznych 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digitalizacji </a:t>
            </a: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na potrzeby bibliotek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cyfrowych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Przyjęte w Polsce uproszczone standardy merytoryczne digitalizacji wyraźnie różnią się od zachodnich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celem digitalizacji materiałów bibliotecznych w Polsce nie jest archiwizacja i udostępnianie egzemplarzy wzorcowych</a:t>
            </a:r>
          </a:p>
          <a:p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digitalizację danego obiektu nie poprzedzają badania bibliograficzne (brak takiego wymogu prawnego)</a:t>
            </a:r>
          </a:p>
          <a:p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polskie biblioteki cyfrowe nie współpracują ze sobą w zakresie uzupełniania zasobów cyfrowych</a:t>
            </a:r>
          </a:p>
          <a:p>
            <a:r>
              <a:rPr lang="pl-PL" sz="29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900" dirty="0" err="1" smtClean="0">
                <a:latin typeface="Times New Roman" pitchFamily="18" charset="0"/>
                <a:cs typeface="Times New Roman" pitchFamily="18" charset="0"/>
              </a:rPr>
              <a:t>digitalizowane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  dokumenty udostępnia się bez uwzględnienia układu wewnętrznego publikacji (np. strona 135 na karcie tytułowej </a:t>
            </a:r>
            <a:r>
              <a:rPr lang="pl-PL" sz="2900" dirty="0" err="1" smtClean="0">
                <a:latin typeface="Times New Roman" pitchFamily="18" charset="0"/>
                <a:cs typeface="Times New Roman" pitchFamily="18" charset="0"/>
              </a:rPr>
              <a:t>digitalizowanego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  dokumentu nie jest tożsama ze stroną 135 na wykazie kolejnych skanów)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2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Organizacja zespołu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300" dirty="0"/>
              <a:t>Digitalizacja </a:t>
            </a:r>
            <a:r>
              <a:rPr lang="pl-PL" sz="1300" dirty="0" smtClean="0"/>
              <a:t>piśmiennictwa. </a:t>
            </a:r>
            <a:r>
              <a:rPr lang="pl-PL" sz="1300" dirty="0"/>
              <a:t>Opracowanie i redakcja  Dariusz Paradowski. Warszawa  Biblioteka Narodowa 2010</a:t>
            </a:r>
            <a:br>
              <a:rPr lang="pl-PL" sz="1300" dirty="0"/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formalna: 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Zarządzanie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Koordynator projektu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Asystent projektu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Administracja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Obsługa prawna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Obsługa finansowa-księgowość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Marketing i komunikacja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Przygotowanie merytoryczne projektu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Kustosz kolekcji -obiektów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praktyczna: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Wsparcie procesu digitalizacji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Konserwator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Informatyk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Strażnik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Proces digitalizacji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„Selekcjoner”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Kataloger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Skanerzysta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Korektor/Kontroler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Redaktor cyfrowy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Tworzenie wiernych kopii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braz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archiwalny musi zawierać wszystkie istotne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informacje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skopiowane z dokumentu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źródłowego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yfrowa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kopia może zastąpić oryginał lub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może być używana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uzyskiwania papierowych duplikatów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usi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jednak spełniać pewne wymagania naukowe 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prawne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Technologie digitalizacji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mikrofilmowanie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skanowanie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Systemy udostępniania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hlinkClick r:id="rId3" tooltip="DLibra"/>
              </a:rPr>
              <a:t>dLibra</a:t>
            </a:r>
            <a:r>
              <a:rPr lang="pl-PL" dirty="0" smtClean="0"/>
              <a:t>, system do udostępnianie cyfrowych materiałów piśmienniczych </a:t>
            </a:r>
          </a:p>
          <a:p>
            <a:r>
              <a:rPr lang="pl-PL" dirty="0" err="1" smtClean="0">
                <a:hlinkClick r:id="rId4" tooltip="DMuseion (strona nie istnieje)"/>
              </a:rPr>
              <a:t>dMuseion</a:t>
            </a:r>
            <a:r>
              <a:rPr lang="pl-PL" dirty="0" smtClean="0"/>
              <a:t> system do udostępniania materiałów muzealnych </a:t>
            </a:r>
          </a:p>
          <a:p>
            <a:r>
              <a:rPr lang="pl-PL" dirty="0" err="1" smtClean="0">
                <a:hlinkClick r:id="rId5" tooltip="ZoSIA"/>
              </a:rPr>
              <a:t>ZoSIA</a:t>
            </a:r>
            <a:r>
              <a:rPr lang="pl-PL" dirty="0" smtClean="0"/>
              <a:t>  system do udostępniania archiwaliów </a:t>
            </a:r>
          </a:p>
          <a:p>
            <a:r>
              <a:rPr lang="pl-PL" dirty="0" smtClean="0"/>
              <a:t>serwis </a:t>
            </a:r>
            <a:r>
              <a:rPr lang="pl-PL" dirty="0" err="1" smtClean="0"/>
              <a:t>szukajwarchiwach.pl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udostępniania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704" y="2060848"/>
            <a:ext cx="6591985" cy="3777622"/>
          </a:xfrm>
        </p:spPr>
        <p:txBody>
          <a:bodyPr/>
          <a:lstStyle/>
          <a:p>
            <a:r>
              <a:rPr lang="pl-PL" dirty="0" err="1" smtClean="0">
                <a:hlinkClick r:id="rId3" tooltip="DLibra"/>
              </a:rPr>
              <a:t>dLibra</a:t>
            </a:r>
            <a:r>
              <a:rPr lang="pl-PL" dirty="0" smtClean="0"/>
              <a:t>, system do udostępnianie cyfrowych materiałów piśmienniczych </a:t>
            </a:r>
          </a:p>
          <a:p>
            <a:endParaRPr lang="pl-PL" dirty="0" smtClean="0">
              <a:hlinkClick r:id="rId4" tooltip="DMuseion (strona nie istnieje)"/>
            </a:endParaRPr>
          </a:p>
          <a:p>
            <a:endParaRPr lang="pl-PL" dirty="0" smtClean="0">
              <a:hlinkClick r:id="rId5" tooltip="ZoSIA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7" name="Obraz 6" descr="Poka&amp;zdot; tre&amp;sacute;&amp;cacute;!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88843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digitalizacja czy </a:t>
            </a:r>
            <a:r>
              <a:rPr lang="pl-PL" b="1" dirty="0" err="1">
                <a:latin typeface="Times New Roman" pitchFamily="18" charset="0"/>
                <a:cs typeface="Times New Roman" pitchFamily="18" charset="0"/>
              </a:rPr>
              <a:t>dygitalizacj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Wielki słownik wyrazów obcych PWN (2003)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uznaje obie formy za poprawne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bezpośrednim źródłem słowa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digitalizacja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język angielski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pośrednim łacina (łacińskie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digitus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'palec')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udostępniania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hlinkClick r:id="rId3" tooltip="DMuseion (strona nie istnieje)"/>
              </a:rPr>
              <a:t>dMuseion</a:t>
            </a:r>
            <a:r>
              <a:rPr lang="pl-PL" dirty="0" smtClean="0"/>
              <a:t> system do udostępniania materiałów muzealnych </a:t>
            </a:r>
          </a:p>
          <a:p>
            <a:endParaRPr lang="pl-PL" dirty="0"/>
          </a:p>
        </p:txBody>
      </p:sp>
      <p:pic>
        <p:nvPicPr>
          <p:cNvPr id="4" name="Obraz 3" descr="dMuse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3888432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Systemy udostępniania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hlinkClick r:id="rId3" tooltip="ZoSIA"/>
              </a:rPr>
              <a:t>ZoSIA</a:t>
            </a:r>
            <a:r>
              <a:rPr lang="pl-PL" dirty="0" smtClean="0"/>
              <a:t>  system do udostępniania archiwaliów serwis </a:t>
            </a:r>
            <a:r>
              <a:rPr lang="pl-PL" dirty="0" err="1" smtClean="0"/>
              <a:t>szukajwarchiwach.pl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ttp://www.nac.gov.pl/wp-content/uploads/2015/05/zosia_logo-300x1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28575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szukajwarchiwach.pl logo">
            <a:hlinkClick r:id="rId5" tgtFrame="&quot;_blank&quot;" tooltip="&quot;przejdź do serwisu szukaj w archiwach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3600400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Urządzenia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Skaner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urządzenie przeszukujące kolejne pasma informacji odczytując je lub rejestrując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przetwarza informacje do postaci cyfrowej w celu dalszej obróbki</a:t>
            </a:r>
          </a:p>
          <a:p>
            <a:r>
              <a:rPr lang="pl-PL" dirty="0" err="1" smtClean="0"/>
              <a:t>Skan</a:t>
            </a:r>
            <a:r>
              <a:rPr lang="pl-PL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plik komputerowy powstały w  wyniku skanowania obiektu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Urządzenia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Skanery płaskie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Skanery rolkowe lub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mobilne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ręczny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Skaner piórowy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bębnowy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 do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slajdów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Skanery do dokumentów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wielkoformatowych</a:t>
            </a:r>
          </a:p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Skanery do książek (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dziełowe)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Skaner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3d</a:t>
            </a:r>
          </a:p>
          <a:p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Urządzenia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Hybrydy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najlepsze rozwiązanie do digitalizacji połączenie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obu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technik w jednym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urządzeniu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ostępne mikrofilmowanie (technologia analogowa)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 skanowanie (technologia cyfrowa)</a:t>
            </a: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sprzęt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spełnia wszystkie wymogi jakie postawione zostały urządzeniom do digitalizacji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profesjonalnej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dzieł wiekowych, starodruków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itp.</a:t>
            </a: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wysoka jakość digitalizacji wszystkich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dostępnych obiektów o znaczeniu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archiwalnym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rządzenia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tego typu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projektowane modułowo,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możliwość rozbudowy,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pozwala zachować cały czas najnowszą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technologię,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 przykład można wymienić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głowicę skanera, obiektyw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mikrofilmowy na lepszy bez konieczności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kupna nowego urządzenia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Zachodniopomorskie Porozumienie Bibliotek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Współrealizatorami projektu są biblioteki: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Akademii Morskiej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Pomorskiej Akademii Medycznej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Uniwersytetu Szczecińskiego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Zachodniopomorskiego Uniwersytetu Technologicznego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Zachodniopomorskiego Centrum Doskonalenia Nauczycieli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Politechniki Koszalińskiej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Wyższego Seminarium Duchownego w Koszalinie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Miejska Biblioteka Publiczna w Szczecinie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Koszalińska Biblioteka Publiczna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Miejska Biblioteka Publiczna w Kołobrzegu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Zachodniopomorski System Informacji </a:t>
            </a:r>
            <a:r>
              <a:rPr lang="pl-PL" sz="3200" b="1" dirty="0" err="1" smtClean="0">
                <a:latin typeface="Times New Roman" pitchFamily="18" charset="0"/>
                <a:cs typeface="Times New Roman" pitchFamily="18" charset="0"/>
              </a:rPr>
              <a:t>Region@lnej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3200" b="1" dirty="0" err="1" smtClean="0">
                <a:latin typeface="Times New Roman" pitchFamily="18" charset="0"/>
                <a:cs typeface="Times New Roman" pitchFamily="18" charset="0"/>
              </a:rPr>
              <a:t>N@ukowej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podstawowe moduły</a:t>
            </a:r>
          </a:p>
          <a:p>
            <a:r>
              <a:rPr lang="pl-PL" sz="4900" b="1" dirty="0" smtClean="0">
                <a:latin typeface="Times New Roman" pitchFamily="18" charset="0"/>
                <a:cs typeface="Times New Roman" pitchFamily="18" charset="0"/>
              </a:rPr>
              <a:t>Zachodniopomorska </a:t>
            </a:r>
            <a:r>
              <a:rPr lang="pl-PL" sz="4900" b="1" dirty="0">
                <a:latin typeface="Times New Roman" pitchFamily="18" charset="0"/>
                <a:cs typeface="Times New Roman" pitchFamily="18" charset="0"/>
              </a:rPr>
              <a:t>Biblioteka Cyfrowa „Pomerania” </a:t>
            </a:r>
            <a:endParaRPr lang="pl-PL" sz="4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Rozproszony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Katalog Centralny Bibliotek Szczecina i Regionu (</a:t>
            </a:r>
            <a:r>
              <a:rPr lang="pl-PL" sz="4900" dirty="0" err="1">
                <a:latin typeface="Times New Roman" pitchFamily="18" charset="0"/>
                <a:cs typeface="Times New Roman" pitchFamily="18" charset="0"/>
              </a:rPr>
              <a:t>RoK@Bi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pl-PL" sz="4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powstały 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w ramach projektu „Biblioteka cyfrowa”, realizowanego w Książnicy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Pomorskiej</a:t>
            </a:r>
          </a:p>
          <a:p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rojekt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finansowany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>w całości ze środków samorządu województwa </a:t>
            </a:r>
            <a:r>
              <a:rPr lang="pl-PL" sz="4900" dirty="0" smtClean="0">
                <a:latin typeface="Times New Roman" pitchFamily="18" charset="0"/>
                <a:cs typeface="Times New Roman" pitchFamily="18" charset="0"/>
              </a:rPr>
              <a:t>zachodniopomorskiego</a:t>
            </a:r>
            <a:r>
              <a:rPr lang="pl-PL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900" dirty="0">
                <a:latin typeface="Times New Roman" pitchFamily="18" charset="0"/>
                <a:cs typeface="Times New Roman" pitchFamily="18" charset="0"/>
              </a:rPr>
            </a:br>
            <a:r>
              <a:rPr lang="pl-PL" sz="4900" dirty="0"/>
              <a:t/>
            </a:r>
            <a:br>
              <a:rPr lang="pl-PL" sz="49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89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Zachodniopomorska Biblioteka Cyfrowa Pomerania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ochrona narodowego i regionalnego dziedzictwa kulturowego,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archiwizacja najcenniejszych zbiorów,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rozszerzenie zakresu usług elektronicznych dla ludności, pracowników naukowych, studentów, zapewniających wolny dostęp do zasobów informacyjnych, naukowych oraz regionalnego i narodowego dziedzictwa kulturowego,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wspieranie rozwoju miasta i regionu poprzez rozbudowę regionalnej i lokalnej infrastruktury społeczeństwa informacyjnego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Zachodniopomorska Biblioteka Cyfrowa Pomerania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W zbiorach ZBC „Pomerania” znajdują się :</a:t>
            </a:r>
            <a:br>
              <a:rPr lang="pl-PL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900" dirty="0" smtClean="0">
                <a:latin typeface="Times New Roman" pitchFamily="18" charset="0"/>
                <a:cs typeface="Times New Roman" pitchFamily="18" charset="0"/>
              </a:rPr>
            </a:b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narodowy zasób dziedzictwa kulturowego - wybrane zabytki piśmiennictwa (stare druki, rękopisy), dokumenty kartograficzne, muzyczne, ikonograficzne (pocztówki, zdjęcia, ryciny) znajdujące się w posiadaniu bibliotek publicznych Szczecina, Koszalina oraz innych bibliotek regionu</a:t>
            </a:r>
          </a:p>
          <a:p>
            <a:pPr>
              <a:buFont typeface="Wingdings" pitchFamily="2" charset="2"/>
              <a:buChar char="§"/>
            </a:pPr>
            <a:r>
              <a:rPr lang="pl-PL" sz="1900" dirty="0" err="1" smtClean="0">
                <a:latin typeface="Times New Roman" pitchFamily="18" charset="0"/>
                <a:cs typeface="Times New Roman" pitchFamily="18" charset="0"/>
              </a:rPr>
              <a:t>pomeranika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– zabytki piśmiennictwa regionalnego (stare druki, </a:t>
            </a:r>
            <a:r>
              <a:rPr lang="pl-PL" sz="1900" dirty="0" err="1" smtClean="0">
                <a:latin typeface="Times New Roman" pitchFamily="18" charset="0"/>
                <a:cs typeface="Times New Roman" pitchFamily="18" charset="0"/>
              </a:rPr>
              <a:t>rekopisy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) dokumenty kartograficzne, muzyczne, ikonograficzne (pocztówki, zdjęcia, ryciny), książki i czasopisma regionalne oraz współczesne tzw. dokumenty życia społecznego - ulotki, katalogi wystaw, afisze, plakaty</a:t>
            </a:r>
          </a:p>
          <a:p>
            <a:pPr>
              <a:buFont typeface="Wingdings" pitchFamily="2" charset="2"/>
              <a:buChar char="§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pełne teksty (zasobów archiwalnych i bieżących) dokumentów urzędowych, przepisów prawa lokalnego - uchwały rad miast, powiatów, Sejmiku, programy, strategie, itp. (tworzone przez Urzędy Miast, Urząd Wojewódzki, Urząd Marszałkowski)</a:t>
            </a:r>
          </a:p>
          <a:p>
            <a:pPr>
              <a:buFont typeface="Wingdings" pitchFamily="2" charset="2"/>
              <a:buChar char="§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prasa lokalna</a:t>
            </a:r>
          </a:p>
          <a:p>
            <a:pPr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Zachodniopomorska Biblioteka Cyfrowa Pomerania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 jest dołączona do </a:t>
            </a:r>
            <a:r>
              <a:rPr lang="pl-PL" sz="3400" b="1" dirty="0" smtClean="0">
                <a:latin typeface="Times New Roman" pitchFamily="18" charset="0"/>
                <a:cs typeface="Times New Roman" pitchFamily="18" charset="0"/>
              </a:rPr>
              <a:t>Federacji Bibliotek Cyfrowych 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udostępniającej zasoby największych polskich bibliotek cyfrowych </a:t>
            </a:r>
          </a:p>
          <a:p>
            <a:r>
              <a:rPr lang="pl-PL" sz="3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est dołączona do europejskiej biblioteki cyfrowej </a:t>
            </a:r>
            <a:r>
              <a:rPr lang="pl-PL" sz="3400" b="1" dirty="0" err="1" smtClean="0">
                <a:latin typeface="Times New Roman" pitchFamily="18" charset="0"/>
                <a:cs typeface="Times New Roman" pitchFamily="18" charset="0"/>
              </a:rPr>
              <a:t>Europeana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400" dirty="0" smtClean="0">
                <a:latin typeface="Times New Roman" pitchFamily="18" charset="0"/>
                <a:cs typeface="Times New Roman" pitchFamily="18" charset="0"/>
              </a:rPr>
            </a:br>
            <a:endParaRPr lang="pl-PL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Digitalizacja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digitalizacja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ucyfrowienie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 wprowadzenie do pamięci komputera tradycyjnych, drukowanych lub rękopiśmiennych materiałów bibliotecznych w postaci danych cyfrowych metodą skanowania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24777"/>
            <a:ext cx="7267624" cy="132556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Zachodniopomorska Biblioteka Cyfrowa Pomerania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POMERANIKA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DZIEDZICTWO KULTUROWE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NAUKA I DYDAKTYKA - Repozytorium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DOKTORATY I HABILITACJE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AKTY PRAWA LOKALNEGO I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DOKUMENTY URZĘDOWE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6. REPOZYTORIUM MATERIAŁÓW KONFERENCYJNYCH</a:t>
            </a:r>
            <a:endParaRPr lang="pl-PL" sz="2000" dirty="0"/>
          </a:p>
        </p:txBody>
      </p:sp>
      <p:pic>
        <p:nvPicPr>
          <p:cNvPr id="26626" name="Picture 2" descr="http://www.bg.zut.edu.pl/grafika/banery/z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94972"/>
            <a:ext cx="1810544" cy="1573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0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smtClean="0">
                <a:latin typeface="Times New Roman" pitchFamily="18" charset="0"/>
                <a:cs typeface="Times New Roman" pitchFamily="18" charset="0"/>
              </a:rPr>
              <a:t>Biblioteka Główna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ZUT w ZBC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Skrypty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Prace doktorskie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Rozprawy habilitacyjne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Archiwalia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smtClean="0">
                <a:latin typeface="Times New Roman" pitchFamily="18" charset="0"/>
                <a:cs typeface="Times New Roman" pitchFamily="18" charset="0"/>
              </a:rPr>
              <a:t>Biblioteka Główna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ZUT w ZBC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Prace doktorskie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2015 -11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2014 -10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2013 -13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Rozprawy habilitacyjne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2015 -4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2014 -0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2013 -1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Skrypty, podręczniki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2015 -1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2014 -2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2013  -24</a:t>
            </a:r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Digitalizacja 2014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73 egzemplarze +1 tytuł czasopisma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tego 27 egzemplarzy do ZBC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Biblioteka Główna ZUT w ZBC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Ogółem 333 pozycje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Wyświetlono 284800 (16.09.2016)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Prace doktorskie 108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Wyświetlono 236727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Rozprawy habilitacyjne 7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Wyświetlono 708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Biblioteka Główna ZUT w ZBC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Lokalizacja oryginału  4 pozycja BG ZUT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Symbol zastępczy zawartości 3" descr="C:\Users\Wiesława Łapuć\Desktop\Miniatury\Screen Shot 09-16-16 at 12.59 PM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637715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Biblioteka Główna ZUT w ZBC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1750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Zestawienie wg wyświetlonych pozycji </a:t>
            </a:r>
          </a:p>
          <a:p>
            <a:pPr marL="0" indent="0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(BG ZUT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poz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. 4      284800)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3" descr="C:\Users\Wiesława Łapuć\Desktop\Miniatury\Screen Shot 09-16-16 at 12.59 PM 0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16793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9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Najczęściej czytane publikacje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(w pierwszej dziesiątce 6 pozycji z BG ZUT – 5 prac doktorskich, 1 skrypt)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Wiesława Łapuć\Desktop\Miniatury\Screen Shot 09-16-16 at 12.52 PM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988840"/>
            <a:ext cx="6120680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err="1" smtClean="0"/>
              <a:t>Marzęcki</a:t>
            </a:r>
            <a:r>
              <a:rPr lang="pl-PL" sz="1400" dirty="0" smtClean="0"/>
              <a:t> </a:t>
            </a:r>
            <a:r>
              <a:rPr lang="pl-PL" sz="1400" dirty="0"/>
              <a:t>Waldemar</a:t>
            </a:r>
            <a:br>
              <a:rPr lang="pl-PL" sz="1400" dirty="0"/>
            </a:br>
            <a:r>
              <a:rPr lang="pl-PL" sz="1400" dirty="0"/>
              <a:t> Ciągłość kulturowa w kształtowaniu przestrzeni miejskiej. </a:t>
            </a:r>
            <a:br>
              <a:rPr lang="pl-PL" sz="1400" dirty="0"/>
            </a:br>
            <a:r>
              <a:rPr lang="pl-PL" sz="1400" dirty="0"/>
              <a:t> Szczecin : Wydaw. </a:t>
            </a:r>
            <a:r>
              <a:rPr lang="pl-PL" sz="1400" dirty="0" smtClean="0"/>
              <a:t>Uczelniane </a:t>
            </a:r>
            <a:r>
              <a:rPr lang="pl-PL" sz="1400" dirty="0"/>
              <a:t>PS, 2002</a:t>
            </a:r>
            <a:r>
              <a:rPr lang="pl-PL" sz="1400" dirty="0" smtClean="0"/>
              <a:t>.</a:t>
            </a:r>
            <a:br>
              <a:rPr lang="pl-PL" sz="1400" dirty="0" smtClean="0"/>
            </a:br>
            <a:r>
              <a:rPr lang="pl-PL" sz="1400" dirty="0"/>
              <a:t> </a:t>
            </a:r>
            <a:r>
              <a:rPr lang="pl-PL" sz="1400" dirty="0" smtClean="0"/>
              <a:t>(2 egz. – </a:t>
            </a:r>
            <a:r>
              <a:rPr lang="pl-PL" sz="1400" dirty="0"/>
              <a:t>2</a:t>
            </a:r>
            <a:r>
              <a:rPr lang="pl-PL" sz="1400" dirty="0" smtClean="0"/>
              <a:t> wypożyczenia tradycyjne odnotowane w </a:t>
            </a:r>
            <a:r>
              <a:rPr lang="pl-PL" sz="1400" dirty="0" err="1" smtClean="0"/>
              <a:t>Alephie</a:t>
            </a:r>
            <a:r>
              <a:rPr lang="pl-PL" sz="1400" dirty="0" smtClean="0"/>
              <a:t> od 2002,</a:t>
            </a:r>
            <a:br>
              <a:rPr lang="pl-PL" sz="1400" dirty="0" smtClean="0"/>
            </a:br>
            <a:r>
              <a:rPr lang="pl-PL" sz="1400" dirty="0" smtClean="0"/>
              <a:t>14 wyświetleń w ZBC od19.04.2016)</a:t>
            </a:r>
            <a:endParaRPr lang="pl-PL" sz="1400" dirty="0"/>
          </a:p>
        </p:txBody>
      </p:sp>
      <p:pic>
        <p:nvPicPr>
          <p:cNvPr id="4" name="Symbol zastępczy zawartości 3" descr="C:\Users\Wiesława Łapuć\Desktop\Miniatury\Screen Shot 09-16-16 at 12.47 PM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4364606" cy="37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7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err="1" smtClean="0"/>
              <a:t>Czyński</a:t>
            </a:r>
            <a:r>
              <a:rPr lang="pl-PL" sz="1400" dirty="0" smtClean="0"/>
              <a:t> Marek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/>
              <a:t>Architektura w przestrzeni ludzkich </a:t>
            </a:r>
            <a:r>
              <a:rPr lang="pl-PL" sz="1400" dirty="0" err="1" smtClean="0"/>
              <a:t>zachowań</a:t>
            </a:r>
            <a:r>
              <a:rPr lang="pl-PL" sz="1400" dirty="0" smtClean="0"/>
              <a:t>.  </a:t>
            </a:r>
            <a:r>
              <a:rPr lang="pl-PL" sz="1400" dirty="0"/>
              <a:t>Szczecin </a:t>
            </a:r>
            <a:r>
              <a:rPr lang="pl-PL" sz="1400" dirty="0" smtClean="0"/>
              <a:t>: Wydawnictwo </a:t>
            </a:r>
            <a:r>
              <a:rPr lang="pl-PL" sz="1400" dirty="0"/>
              <a:t>Uczelniane </a:t>
            </a:r>
            <a:r>
              <a:rPr lang="pl-PL" sz="1400" dirty="0" smtClean="0"/>
              <a:t>Politechniki </a:t>
            </a:r>
            <a:r>
              <a:rPr lang="pl-PL" sz="1400" dirty="0"/>
              <a:t>Szczecińskiej, 2006</a:t>
            </a:r>
            <a:r>
              <a:rPr lang="pl-PL" sz="1400" dirty="0" smtClean="0"/>
              <a:t>.</a:t>
            </a:r>
            <a:br>
              <a:rPr lang="pl-PL" sz="1400" dirty="0" smtClean="0"/>
            </a:br>
            <a:r>
              <a:rPr lang="pl-PL" sz="1400" dirty="0" smtClean="0"/>
              <a:t>(2 egz. -135 </a:t>
            </a:r>
            <a:r>
              <a:rPr lang="pl-PL" sz="1400" dirty="0" err="1" smtClean="0"/>
              <a:t>wypożyczeń</a:t>
            </a:r>
            <a:r>
              <a:rPr lang="pl-PL" sz="1400" dirty="0" smtClean="0"/>
              <a:t> odnotowanych w </a:t>
            </a:r>
            <a:r>
              <a:rPr lang="pl-PL" sz="1400" dirty="0" err="1" smtClean="0"/>
              <a:t>Alephie</a:t>
            </a:r>
            <a:r>
              <a:rPr lang="pl-PL" sz="1400" dirty="0" smtClean="0"/>
              <a:t> od 2006, </a:t>
            </a:r>
            <a:br>
              <a:rPr lang="pl-PL" sz="1400" dirty="0" smtClean="0"/>
            </a:br>
            <a:r>
              <a:rPr lang="pl-PL" sz="1400" dirty="0" smtClean="0"/>
              <a:t>58 udostępnień w ZBC od 27.11.2015)</a:t>
            </a:r>
            <a:endParaRPr lang="pl-PL" sz="1400" dirty="0"/>
          </a:p>
        </p:txBody>
      </p:sp>
      <p:pic>
        <p:nvPicPr>
          <p:cNvPr id="4" name="Symbol zastępczy zawartości 3" descr="C:\Users\Wiesława Łapuć\Desktop\Miniatury\Screen Shot 09-16-16 at 12.45 PM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1905000"/>
            <a:ext cx="6589199" cy="400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Digitalizacja 2D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przetworzenie rzeczywistego obiektu w jego wizerunek cyfrowy zapisany w postaci dwuwymiarowej (najpowszechniejsze zastosowanie to skanowanie skanerami płaskimi).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93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err="1" smtClean="0"/>
              <a:t>Dorohostajskij</a:t>
            </a:r>
            <a:r>
              <a:rPr lang="pl-PL" sz="1400" dirty="0" smtClean="0"/>
              <a:t> Krzysztof, </a:t>
            </a:r>
            <a:r>
              <a:rPr lang="pl-PL" sz="1400" dirty="0"/>
              <a:t>Turowski </a:t>
            </a:r>
            <a:r>
              <a:rPr lang="pl-PL" sz="1400" dirty="0" smtClean="0"/>
              <a:t>Kazimierz Józef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Hippika to jest księga o koniach, potrzebna i krotochwilna młodości </a:t>
            </a:r>
            <a:r>
              <a:rPr lang="pl-PL" sz="1400" dirty="0" smtClean="0"/>
              <a:t>zabawa. Kraków </a:t>
            </a:r>
            <a:r>
              <a:rPr lang="pl-PL" sz="1400" dirty="0"/>
              <a:t>: "Czas", </a:t>
            </a:r>
            <a:r>
              <a:rPr lang="pl-PL" sz="1400" dirty="0" smtClean="0"/>
              <a:t>1861</a:t>
            </a:r>
            <a:br>
              <a:rPr lang="pl-PL" sz="1400" dirty="0" smtClean="0"/>
            </a:br>
            <a:r>
              <a:rPr lang="pl-PL" sz="1400" dirty="0" smtClean="0"/>
              <a:t>(wykorzystanie </a:t>
            </a:r>
            <a:r>
              <a:rPr lang="pl-PL" sz="1400" dirty="0" err="1" smtClean="0"/>
              <a:t>zdiditalizowanych</a:t>
            </a:r>
            <a:r>
              <a:rPr lang="pl-PL" sz="1400" dirty="0" smtClean="0"/>
              <a:t> zbiorów z innych bibliotek cyfrowych)</a:t>
            </a:r>
            <a:endParaRPr lang="pl-PL" sz="1400" dirty="0"/>
          </a:p>
        </p:txBody>
      </p:sp>
      <p:pic>
        <p:nvPicPr>
          <p:cNvPr id="4" name="Symbol zastępczy zawartości 3" descr="C:\Users\Wiesława Łapuć\Desktop\Miniatury\Screen Shot 09-21-16 at 01.12 PM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477307"/>
            <a:ext cx="6591300" cy="309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1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Digitalizacja 3D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przetworzenie rzeczywistego obiektu w jego wizerunek cyfrowy zapisany w postaci trójwymiarowej (najpowszechniejsze zastosowanie to skanowanie 3D)</a:t>
            </a: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5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422" y="292555"/>
            <a:ext cx="7886700" cy="1325563"/>
          </a:xfrm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Digitalizacja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Digitalizacja w sensie węższym: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pozyskanie cyfrowego, jak najbardziej wiernego, odwzorowania obiektu i opisujących metadanych zawierających szczegóły strony technicznej procesu (nazywane dla odróżnienia od metadanych opisowych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paradanymi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Digitalizacja w szerszym sensie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obejmuje pozyskanie cyfrowego wizerunku i metadanych technicznych, ale także wytworzenie metadanych opisowych oraz różne działania związane m.in. z gromadzeniem, strukturyzowaniem, przetwarzaniem, zarządzaniem, archiwizowaniem, ochroną, wymianą i wykorzystaniem tych danych, czyli odnosi się do kompleksowo potraktowanego procesu digitalizacji</a:t>
            </a:r>
          </a:p>
          <a:p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7616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Aspekty prawne Polska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Ustawa o prawie autorskim i prawach pokrewnych (1994)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Ustawa o ochronie baz danych z 2001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Ustawa o bibliotekach 27.06.1997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Dyrektywy unijne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Dyrektywa Parlamentu Europejskiego i Rady </a:t>
            </a:r>
          </a:p>
          <a:p>
            <a:pPr algn="just">
              <a:buNone/>
            </a:pP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2003/98/WE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 dnia 17 listopada 2003 r. w sprawie </a:t>
            </a:r>
          </a:p>
          <a:p>
            <a:pPr algn="just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ponownego wykorzystywania informacji sektora </a:t>
            </a:r>
          </a:p>
          <a:p>
            <a:pPr algn="just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publicznego</a:t>
            </a:r>
          </a:p>
          <a:p>
            <a:pPr algn="just"/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Dyrektywa Parlamentu Europejskiego i Rady </a:t>
            </a:r>
          </a:p>
          <a:p>
            <a:pPr algn="just">
              <a:buNone/>
            </a:pP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2013/37/UE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 dnia 26 czerwca 2013 r. zmieniająca </a:t>
            </a:r>
          </a:p>
          <a:p>
            <a:pPr algn="just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dyrektywę 2003/98/WE w sprawie ponownego </a:t>
            </a:r>
          </a:p>
          <a:p>
            <a:pPr algn="just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wykorzystywania informacji sektora publicznego</a:t>
            </a:r>
          </a:p>
          <a:p>
            <a:pPr algn="just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(re-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Dyrektywa Parlamentu Europejskiego 2012/28/UE 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dnia 25 października 2012  r.  w   sprawie  niektórych  dozwolonych  sposobów  korzystania  z  utworów osieroconych</a:t>
            </a:r>
          </a:p>
          <a:p>
            <a:pPr marL="0" indent="0" algn="just"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Aspekty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itchFamily="18" charset="0"/>
              </a:rPr>
              <a:t>Zalecenie Komisji z dnia 27 października 2011 r.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digitalizacji i udostępniania w Internecie dorobku kulturowego oraz w sprawie ochrony zasobów cyfrowych</a:t>
            </a:r>
          </a:p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rganizacja i finansowanie digitalizacji</a:t>
            </a:r>
          </a:p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ateriały należące do domeny publicznej</a:t>
            </a:r>
          </a:p>
          <a:p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ateriały chronione autorskim prawem majątkowym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9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uga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1103</Words>
  <Application>Microsoft Office PowerPoint</Application>
  <PresentationFormat>Pokaz na ekranie (4:3)</PresentationFormat>
  <Paragraphs>263</Paragraphs>
  <Slides>40</Slides>
  <Notes>40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Wingdings</vt:lpstr>
      <vt:lpstr>Wingdings 3</vt:lpstr>
      <vt:lpstr>Projekt niestandardowy</vt:lpstr>
      <vt:lpstr>Smuga</vt:lpstr>
      <vt:lpstr>Digitalizacja zbiorów bibliotecznych na przykładzie Biblioteki Głównej Zachodniopomorskiego Uniwersytetu Technologicznego  w Szczecinie</vt:lpstr>
      <vt:lpstr>digitalizacja czy dygitalizacja </vt:lpstr>
      <vt:lpstr>Digitalizacja</vt:lpstr>
      <vt:lpstr>Digitalizacja 2D</vt:lpstr>
      <vt:lpstr>Digitalizacja 3D</vt:lpstr>
      <vt:lpstr>       Digitalizacja</vt:lpstr>
      <vt:lpstr>Aspekty prawne Polska</vt:lpstr>
      <vt:lpstr>Dyrektywy unijne</vt:lpstr>
      <vt:lpstr>Aspekty prawne</vt:lpstr>
      <vt:lpstr>Aspekty prawne</vt:lpstr>
      <vt:lpstr>Cele digitalizacji</vt:lpstr>
      <vt:lpstr>Cele digitalizacji</vt:lpstr>
      <vt:lpstr>Cele digitalizacji</vt:lpstr>
      <vt:lpstr>Przyjęte w Polsce uproszczone standardy merytoryczne digitalizacji wyraźnie różnią się od zachodnich</vt:lpstr>
      <vt:lpstr>Organizacja zespołu Digitalizacja piśmiennictwa. Opracowanie i redakcja  Dariusz Paradowski. Warszawa  Biblioteka Narodowa 2010  </vt:lpstr>
      <vt:lpstr>Tworzenie wiernych kopii  </vt:lpstr>
      <vt:lpstr>Technologie digitalizacji  </vt:lpstr>
      <vt:lpstr>Systemy udostępniania</vt:lpstr>
      <vt:lpstr>Systemy udostępniania</vt:lpstr>
      <vt:lpstr>Systemy udostępniania</vt:lpstr>
      <vt:lpstr>Systemy udostępniania</vt:lpstr>
      <vt:lpstr>Urządzenia</vt:lpstr>
      <vt:lpstr>Urządzenia</vt:lpstr>
      <vt:lpstr>Urządzenia</vt:lpstr>
      <vt:lpstr>Zachodniopomorskie Porozumienie Bibliotek</vt:lpstr>
      <vt:lpstr>Zachodniopomorski System Informacji Region@lnej i N@ukowej</vt:lpstr>
      <vt:lpstr>Zachodniopomorska Biblioteka Cyfrowa Pomerania</vt:lpstr>
      <vt:lpstr>Zachodniopomorska Biblioteka Cyfrowa Pomerania</vt:lpstr>
      <vt:lpstr>Zachodniopomorska Biblioteka Cyfrowa Pomerania</vt:lpstr>
      <vt:lpstr>Zachodniopomorska Biblioteka Cyfrowa Pomerania</vt:lpstr>
      <vt:lpstr>Biblioteka Główna ZUT w ZBC</vt:lpstr>
      <vt:lpstr>Biblioteka Główna ZUT w ZBC</vt:lpstr>
      <vt:lpstr>Digitalizacja 2014</vt:lpstr>
      <vt:lpstr>Biblioteka Główna ZUT w ZBC</vt:lpstr>
      <vt:lpstr>Biblioteka Główna ZUT w ZBC</vt:lpstr>
      <vt:lpstr>Biblioteka Główna ZUT w ZBC</vt:lpstr>
      <vt:lpstr>Najczęściej czytane publikacje (w pierwszej dziesiątce 6 pozycji z BG ZUT – 5 prac doktorskich, 1 skrypt)</vt:lpstr>
      <vt:lpstr>Marzęcki Waldemar  Ciągłość kulturowa w kształtowaniu przestrzeni miejskiej.   Szczecin : Wydaw. Uczelniane PS, 2002.  (2 egz. – 2 wypożyczenia tradycyjne odnotowane w Alephie od 2002, 14 wyświetleń w ZBC od19.04.2016)</vt:lpstr>
      <vt:lpstr>Czyński Marek  Architektura w przestrzeni ludzkich zachowań.  Szczecin : Wydawnictwo Uczelniane Politechniki Szczecińskiej, 2006. (2 egz. -135 wypożyczeń odnotowanych w Alephie od 2006,  58 udostępnień w ZBC od 27.11.2015)</vt:lpstr>
      <vt:lpstr>Dorohostajskij Krzysztof, Turowski Kazimierz Józef  Hippika to jest księga o koniach, potrzebna i krotochwilna młodości zabawa. Kraków : "Czas", 1861 (wykorzystanie zdiditalizowanych zbiorów z innych bibliotek cyfrowych)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Dygitalizacja zbiorów bibliotecznych na przykładzie Biblioteki Głównej Zachodniopomorskiego Uniwersytetu Technologicznego w Szczecinie</dc:title>
  <dc:creator>wiesia</dc:creator>
  <cp:lastModifiedBy>artur</cp:lastModifiedBy>
  <cp:revision>172</cp:revision>
  <cp:lastPrinted>2016-09-21T10:01:34Z</cp:lastPrinted>
  <dcterms:created xsi:type="dcterms:W3CDTF">2016-09-12T18:32:37Z</dcterms:created>
  <dcterms:modified xsi:type="dcterms:W3CDTF">2018-10-22T07:18:16Z</dcterms:modified>
</cp:coreProperties>
</file>