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9" r:id="rId5"/>
    <p:sldId id="260" r:id="rId6"/>
    <p:sldId id="264" r:id="rId7"/>
    <p:sldId id="265" r:id="rId8"/>
    <p:sldId id="282" r:id="rId9"/>
    <p:sldId id="267" r:id="rId10"/>
    <p:sldId id="258" r:id="rId11"/>
    <p:sldId id="270" r:id="rId12"/>
    <p:sldId id="271" r:id="rId13"/>
    <p:sldId id="269" r:id="rId14"/>
    <p:sldId id="277" r:id="rId15"/>
    <p:sldId id="272" r:id="rId16"/>
    <p:sldId id="275" r:id="rId17"/>
    <p:sldId id="276" r:id="rId18"/>
    <p:sldId id="283" r:id="rId19"/>
    <p:sldId id="278" r:id="rId20"/>
    <p:sldId id="280" r:id="rId21"/>
    <p:sldId id="279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2" autoAdjust="0"/>
    <p:restoredTop sz="87101" autoAdjust="0"/>
  </p:normalViewPr>
  <p:slideViewPr>
    <p:cSldViewPr>
      <p:cViewPr>
        <p:scale>
          <a:sx n="134" d="100"/>
          <a:sy n="134" d="100"/>
        </p:scale>
        <p:origin x="1397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96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rekordów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ECONIS (ZBW)</c:v>
                </c:pt>
                <c:pt idx="1">
                  <c:v>OLC EcoSci</c:v>
                </c:pt>
                <c:pt idx="2">
                  <c:v>RePEc</c:v>
                </c:pt>
                <c:pt idx="3">
                  <c:v>USB Cologne</c:v>
                </c:pt>
                <c:pt idx="4">
                  <c:v>EconStor </c:v>
                </c:pt>
                <c:pt idx="5">
                  <c:v>BASE</c:v>
                </c:pt>
                <c:pt idx="6">
                  <c:v>USB Cologne (business full texts)</c:v>
                </c:pt>
                <c:pt idx="7">
                  <c:v>ArchiDok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4365713</c:v>
                </c:pt>
                <c:pt idx="1">
                  <c:v>3123434</c:v>
                </c:pt>
                <c:pt idx="2">
                  <c:v>1781278</c:v>
                </c:pt>
                <c:pt idx="3">
                  <c:v>608539</c:v>
                </c:pt>
                <c:pt idx="4">
                  <c:v>124660</c:v>
                </c:pt>
                <c:pt idx="5">
                  <c:v>58389</c:v>
                </c:pt>
                <c:pt idx="6">
                  <c:v>14726</c:v>
                </c:pt>
                <c:pt idx="7">
                  <c:v>8135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3-46B4-916A-E24698ABEF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0545152"/>
        <c:axId val="87317824"/>
      </c:barChart>
      <c:catAx>
        <c:axId val="130545152"/>
        <c:scaling>
          <c:orientation val="minMax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7317824"/>
        <c:crossesAt val="0"/>
        <c:auto val="1"/>
        <c:lblAlgn val="ctr"/>
        <c:lblOffset val="100"/>
        <c:noMultiLvlLbl val="0"/>
      </c:catAx>
      <c:valAx>
        <c:axId val="87317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54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5842811315253"/>
          <c:y val="0.13547547781543973"/>
          <c:w val="0.89034157188684748"/>
          <c:h val="0.63052702817058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ECONIS (ZBW)</c:v>
                </c:pt>
                <c:pt idx="1">
                  <c:v>OLC EcoSci</c:v>
                </c:pt>
                <c:pt idx="2">
                  <c:v>RePEc</c:v>
                </c:pt>
                <c:pt idx="3">
                  <c:v>USB Cologne</c:v>
                </c:pt>
                <c:pt idx="4">
                  <c:v>EconStor </c:v>
                </c:pt>
                <c:pt idx="5">
                  <c:v>BASE</c:v>
                </c:pt>
                <c:pt idx="6">
                  <c:v>USB Cologne (business full texts)</c:v>
                </c:pt>
                <c:pt idx="7">
                  <c:v>ArchiDok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A8C3-46B4-916A-E24698ABEF5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rekordy OA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14-438C-92B5-B5CEEA9E148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ECONIS (ZBW)</c:v>
                </c:pt>
                <c:pt idx="1">
                  <c:v>OLC EcoSci</c:v>
                </c:pt>
                <c:pt idx="2">
                  <c:v>RePEc</c:v>
                </c:pt>
                <c:pt idx="3">
                  <c:v>USB Cologne</c:v>
                </c:pt>
                <c:pt idx="4">
                  <c:v>EconStor </c:v>
                </c:pt>
                <c:pt idx="5">
                  <c:v>BASE</c:v>
                </c:pt>
                <c:pt idx="6">
                  <c:v>USB Cologne (business full texts)</c:v>
                </c:pt>
                <c:pt idx="7">
                  <c:v>ArchiDok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322639</c:v>
                </c:pt>
                <c:pt idx="1">
                  <c:v>7960</c:v>
                </c:pt>
                <c:pt idx="2">
                  <c:v>905666</c:v>
                </c:pt>
                <c:pt idx="3">
                  <c:v>12383</c:v>
                </c:pt>
                <c:pt idx="4">
                  <c:v>124660</c:v>
                </c:pt>
                <c:pt idx="5">
                  <c:v>57487</c:v>
                </c:pt>
                <c:pt idx="6">
                  <c:v>15725</c:v>
                </c:pt>
                <c:pt idx="7">
                  <c:v>7960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3-46B4-916A-E24698ABEF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130741248"/>
        <c:axId val="130583936"/>
      </c:barChart>
      <c:catAx>
        <c:axId val="13074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583936"/>
        <c:crosses val="autoZero"/>
        <c:auto val="1"/>
        <c:lblAlgn val="ctr"/>
        <c:lblOffset val="100"/>
        <c:noMultiLvlLbl val="0"/>
      </c:catAx>
      <c:valAx>
        <c:axId val="13058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074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2654320987654324"/>
                  <c:y val="-0.32830582132465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1B-4A65-8C59-EF070600F28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1454480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1B-4A65-8C59-EF070600F28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C1B-4A65-8C59-EF070600F28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0C1B-4A65-8C59-EF070600F2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1029504"/>
        <c:axId val="130586240"/>
        <c:axId val="0"/>
      </c:bar3DChart>
      <c:catAx>
        <c:axId val="131029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0586240"/>
        <c:crosses val="autoZero"/>
        <c:auto val="1"/>
        <c:lblAlgn val="ctr"/>
        <c:lblOffset val="100"/>
        <c:noMultiLvlLbl val="0"/>
      </c:catAx>
      <c:valAx>
        <c:axId val="13058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02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rekordów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38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accent1"/>
              </a:solidFill>
              <a:round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ECONIS (ZBW)</c:v>
                </c:pt>
                <c:pt idx="1">
                  <c:v>OLC EcoSci</c:v>
                </c:pt>
                <c:pt idx="2">
                  <c:v>RePEc</c:v>
                </c:pt>
                <c:pt idx="3">
                  <c:v>USB Cologne</c:v>
                </c:pt>
                <c:pt idx="4">
                  <c:v>EconStor </c:v>
                </c:pt>
                <c:pt idx="5">
                  <c:v>BASE</c:v>
                </c:pt>
                <c:pt idx="6">
                  <c:v>USB Cologne (business full texts)</c:v>
                </c:pt>
                <c:pt idx="7">
                  <c:v>ArchiDok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4365713</c:v>
                </c:pt>
                <c:pt idx="1">
                  <c:v>3123434</c:v>
                </c:pt>
                <c:pt idx="2">
                  <c:v>1781278</c:v>
                </c:pt>
                <c:pt idx="3">
                  <c:v>608539</c:v>
                </c:pt>
                <c:pt idx="4">
                  <c:v>124660</c:v>
                </c:pt>
                <c:pt idx="5">
                  <c:v>58389</c:v>
                </c:pt>
                <c:pt idx="6">
                  <c:v>14726</c:v>
                </c:pt>
                <c:pt idx="7">
                  <c:v>8135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3-46B4-916A-E24698ABEF55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rekordy OA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2"/>
                  <c:y val="6.73447838614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22-472A-B8CA-54D0CBC19C55}"/>
                </c:ext>
              </c:extLst>
            </c:dLbl>
            <c:dLbl>
              <c:idx val="1"/>
              <c:layout>
                <c:manualLayout>
                  <c:x val="-1.5432098765432117E-3"/>
                  <c:y val="4.4896522574311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22-472A-B8CA-54D0CBC19C55}"/>
                </c:ext>
              </c:extLst>
            </c:dLbl>
            <c:dLbl>
              <c:idx val="2"/>
              <c:layout>
                <c:manualLayout>
                  <c:x val="1.0802469135802543E-2"/>
                  <c:y val="0.1655559269927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22-472A-B8CA-54D0CBC19C55}"/>
                </c:ext>
              </c:extLst>
            </c:dLbl>
            <c:dLbl>
              <c:idx val="3"/>
              <c:layout>
                <c:manualLayout>
                  <c:x val="0"/>
                  <c:y val="3.9284457252522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22-472A-B8CA-54D0CBC19C55}"/>
                </c:ext>
              </c:extLst>
            </c:dLbl>
            <c:dLbl>
              <c:idx val="4"/>
              <c:layout>
                <c:manualLayout>
                  <c:x val="9.2591377466704448E-3"/>
                  <c:y val="0.22728864553245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22-472A-B8CA-54D0CBC19C55}"/>
                </c:ext>
              </c:extLst>
            </c:dLbl>
            <c:dLbl>
              <c:idx val="5"/>
              <c:layout>
                <c:manualLayout>
                  <c:x val="1.6975187129386501E-2"/>
                  <c:y val="0.23009467819334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22-472A-B8CA-54D0CBC19C55}"/>
                </c:ext>
              </c:extLst>
            </c:dLbl>
            <c:dLbl>
              <c:idx val="6"/>
              <c:layout>
                <c:manualLayout>
                  <c:x val="2.0061728395061731E-2"/>
                  <c:y val="0.23570674351513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22-472A-B8CA-54D0CBC19C55}"/>
                </c:ext>
              </c:extLst>
            </c:dLbl>
            <c:dLbl>
              <c:idx val="7"/>
              <c:layout>
                <c:manualLayout>
                  <c:x val="1.8518518518518424E-2"/>
                  <c:y val="0.230094678193348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22-472A-B8CA-54D0CBC19C55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ECONIS (ZBW)</c:v>
                </c:pt>
                <c:pt idx="1">
                  <c:v>OLC EcoSci</c:v>
                </c:pt>
                <c:pt idx="2">
                  <c:v>RePEc</c:v>
                </c:pt>
                <c:pt idx="3">
                  <c:v>USB Cologne</c:v>
                </c:pt>
                <c:pt idx="4">
                  <c:v>EconStor </c:v>
                </c:pt>
                <c:pt idx="5">
                  <c:v>BASE</c:v>
                </c:pt>
                <c:pt idx="6">
                  <c:v>USB Cologne (business full texts)</c:v>
                </c:pt>
                <c:pt idx="7">
                  <c:v>ArchiDok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322639</c:v>
                </c:pt>
                <c:pt idx="1">
                  <c:v>7960</c:v>
                </c:pt>
                <c:pt idx="2">
                  <c:v>905666</c:v>
                </c:pt>
                <c:pt idx="3">
                  <c:v>12383</c:v>
                </c:pt>
                <c:pt idx="4">
                  <c:v>124660</c:v>
                </c:pt>
                <c:pt idx="5">
                  <c:v>57487</c:v>
                </c:pt>
                <c:pt idx="6">
                  <c:v>15725</c:v>
                </c:pt>
                <c:pt idx="7">
                  <c:v>7960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3-46B4-916A-E24698ABEF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1034112"/>
        <c:axId val="132538368"/>
      </c:barChart>
      <c:catAx>
        <c:axId val="131034112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2538368"/>
        <c:crosses val="autoZero"/>
        <c:auto val="1"/>
        <c:lblAlgn val="ctr"/>
        <c:lblOffset val="100"/>
        <c:noMultiLvlLbl val="0"/>
      </c:catAx>
      <c:valAx>
        <c:axId val="132538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3103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0.19231</cdr:x>
      <cdr:y>0.17143</cdr:y>
    </cdr:from>
    <cdr:to>
      <cdr:x>0.75683</cdr:x>
      <cdr:y>0.77143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594520" y="864096"/>
          <a:ext cx="4680520" cy="3024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EconBiz mobile i funkcje Beta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9222B-FDF3-4EB5-B1ED-1DFDBF016916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43275-8F4D-49B6-9890-D28303DEC5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98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EconBiz mobile i funkcje Beta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E0E91-7720-40CC-9BAD-0CEAC6119887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5CBDB-3329-4F6D-B5A8-CA0FF77379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588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err="1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092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576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267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084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305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125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564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37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u="sng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450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990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81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*Liczba rekordów obliczona samodzielnie na podstawie </a:t>
            </a:r>
            <a:r>
              <a:rPr lang="pl-PL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danych w Portalu</a:t>
            </a:r>
            <a:endParaRPr lang="pl-PL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10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243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414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05CBDB-3329-4F6D-B5A8-CA0FF773790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97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B50190-F82F-4D73-8F06-53DCA23F5577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13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A4B04E-0D9E-4C04-82AF-2F94AF4E929D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4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83DEF2-6C5F-40D6-8DFF-0756CAA046B7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52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altLang="pl-PL" noProof="0"/>
              <a:t>Kliknij, aby edytować styl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l-PL" altLang="pl-PL" noProof="0"/>
              <a:t>Kliknij, aby edytować styl wzorca podtytułu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D01E60B2-1739-4DBA-A80F-1CF583ED8E25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48262D-EF53-4C15-A78A-A0A0E7614F5C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4386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B18C4A-A325-4F98-9A7D-133D032A52EE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265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7DA0B8-6075-49E7-A496-13460FDCE717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109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6FD78-B726-4F54-9539-3063A851EFF6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884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0BD431-FEF1-4263-879C-57ECC9AA3ED8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752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5BC78-E224-44E8-BB32-816975CE84E0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435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84237-193E-4C71-A18E-401C8729B1BB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3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F1D8DE-3574-4885-B76C-AFA635E807F1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892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DB6AA-6569-4DDD-AC37-C5DEA124D5B6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085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4F8FF-18A5-4F57-9A3C-6F6FC6609150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7515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3323FC-6DFA-4CF1-898B-BF6C098E339E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67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C4D199-C67F-4B83-8A4B-1223EA537C36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82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F7F8D6-0C10-4023-B9FF-A09682B75261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5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53C929-C556-4A4A-87C8-D476DCC15BCC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88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6BC43E-1D1C-4C5A-BF9C-48A6CFD08046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20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461F6-8F06-4A1D-83E9-D1D0B6305509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14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6A251B-6325-4BF9-BE67-F96BCB3FB3B4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39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BCF91-4E64-4CCA-B348-FF6E3620574D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1BFB84-2EF1-47C3-8CBF-B881A8A0ED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51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60648"/>
            <a:ext cx="1620000" cy="162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61248"/>
            <a:ext cx="3063240" cy="9525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51520" y="620688"/>
            <a:ext cx="6668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0B050"/>
                </a:solidFill>
              </a:rPr>
              <a:t>Biblioteka Główna </a:t>
            </a:r>
          </a:p>
          <a:p>
            <a:r>
              <a:rPr lang="pl-PL" sz="2000" b="1" dirty="0">
                <a:solidFill>
                  <a:srgbClr val="002060"/>
                </a:solidFill>
              </a:rPr>
              <a:t>Zachodniopomorski Uniwersytet Technologiczny w Szczecinie</a:t>
            </a: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3635896" y="6613748"/>
            <a:ext cx="540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107504" y="264922"/>
            <a:ext cx="5400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tytułu 13"/>
          <p:cNvSpPr>
            <a:spLocks noGrp="1"/>
          </p:cNvSpPr>
          <p:nvPr>
            <p:ph type="title"/>
          </p:nvPr>
        </p:nvSpPr>
        <p:spPr>
          <a:xfrm>
            <a:off x="683568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idx="1"/>
          </p:nvPr>
        </p:nvSpPr>
        <p:spPr>
          <a:xfrm>
            <a:off x="1259632" y="3284984"/>
            <a:ext cx="6516000" cy="2159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088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73AEF8A8-3A9A-4330-A125-C5A1EEE6C87D}" type="datetime1">
              <a:rPr lang="pl-PL" altLang="pl-PL" smtClean="0"/>
              <a:pPr/>
              <a:t>2018-10-22</a:t>
            </a:fld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AFE289D-9BF1-4C0E-9004-74B9E3F8485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581128"/>
            <a:ext cx="7772400" cy="1872208"/>
          </a:xfrm>
        </p:spPr>
        <p:txBody>
          <a:bodyPr>
            <a:noAutofit/>
          </a:bodyPr>
          <a:lstStyle/>
          <a:p>
            <a:r>
              <a:rPr lang="pl-PL" sz="1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Naukowa Sesja Środowiskowa Zachodniopomorskiego Porozumienia Bibliotek i SBP: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pl-P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„E – zasoby – kierunki rozwoju”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pl-P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22.09.2016 r.  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8064896" cy="4248472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  <a:p>
            <a:r>
              <a:rPr lang="pl-PL" b="1" dirty="0"/>
              <a:t> </a:t>
            </a:r>
          </a:p>
          <a:p>
            <a:r>
              <a:rPr lang="pl-PL" sz="63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EconBiz</a:t>
            </a:r>
            <a:r>
              <a:rPr lang="pl-PL" sz="6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– wirtualna biblioteka ekonomiczna </a:t>
            </a:r>
          </a:p>
          <a:p>
            <a:pPr algn="l"/>
            <a:endParaRPr lang="pl-PL" sz="1600" b="1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pl-PL" sz="1600" b="1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pl-PL" sz="1600" b="1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pl-PL" sz="1600" b="1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pl-PL" sz="1600" b="1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l"/>
            <a:endParaRPr lang="pl-PL" sz="1600" b="1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23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Anna Narloch</a:t>
            </a:r>
          </a:p>
          <a:p>
            <a:pPr algn="l"/>
            <a:r>
              <a:rPr lang="pl-PL" sz="23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Oddział Informacji Naukowej</a:t>
            </a:r>
          </a:p>
          <a:p>
            <a:pPr algn="l"/>
            <a:r>
              <a:rPr lang="pl-PL" sz="2300" b="1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Biblioteka Główna ZUT</a:t>
            </a:r>
          </a:p>
        </p:txBody>
      </p:sp>
    </p:spTree>
    <p:extLst>
      <p:ext uri="{BB962C8B-B14F-4D97-AF65-F5344CB8AC3E}">
        <p14:creationId xmlns:p14="http://schemas.microsoft.com/office/powerpoint/2010/main" val="269729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Wyszukiwanie w Portalu </a:t>
            </a:r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EconBiz</a:t>
            </a:r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299F-5469-4592-AD36-F6095332906C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7" name="Symbol zastępczy zawartości 6"/>
          <p:cNvPicPr>
            <a:picLocks noGrp="1"/>
          </p:cNvPicPr>
          <p:nvPr>
            <p:ph sz="half" idx="1"/>
          </p:nvPr>
        </p:nvPicPr>
        <p:blipFill rotWithShape="1">
          <a:blip r:embed="rId3" cstate="print"/>
          <a:srcRect t="7939" b="9724"/>
          <a:stretch/>
        </p:blipFill>
        <p:spPr bwMode="auto">
          <a:xfrm>
            <a:off x="216000" y="1106832"/>
            <a:ext cx="4536000" cy="22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83568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064720" y="1289953"/>
            <a:ext cx="3996000" cy="45858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 Hot Tips for your Search</a:t>
            </a:r>
          </a:p>
          <a:p>
            <a:pPr marL="342900" indent="-342900">
              <a:buAutoNum type="arabicPeriod"/>
            </a:pPr>
            <a:endParaRPr lang="pl-PL" sz="2400" dirty="0"/>
          </a:p>
          <a:p>
            <a:pPr marL="342900" indent="-342900">
              <a:buAutoNum type="arabicPeriod"/>
            </a:pPr>
            <a:r>
              <a:rPr lang="pl-PL" sz="2000" dirty="0"/>
              <a:t>Wyszukuj wyrażenia (ciąg słów w podanej kolejności) – w cudzysłowie</a:t>
            </a:r>
          </a:p>
          <a:p>
            <a:pPr marL="342900" indent="-342900">
              <a:buAutoNum type="arabicPeriod"/>
            </a:pPr>
            <a:r>
              <a:rPr lang="pl-PL" sz="2000" dirty="0"/>
              <a:t>Używaj znaku specjalnego * (gwiazdka) który oznacza dowolny ciąg znaków (liter) z początku, środka lub końca wyrazów</a:t>
            </a:r>
          </a:p>
          <a:p>
            <a:pPr marL="342900" indent="-342900">
              <a:buAutoNum type="arabicPeriod"/>
            </a:pPr>
            <a:r>
              <a:rPr lang="pl-PL" sz="2000" dirty="0"/>
              <a:t>Zaznaczaj od razu materiały dostępne OA</a:t>
            </a:r>
          </a:p>
          <a:p>
            <a:pPr marL="342900" indent="-342900">
              <a:buAutoNum type="arabicPeriod"/>
            </a:pPr>
            <a:r>
              <a:rPr lang="pl-PL" sz="2000" dirty="0"/>
              <a:t>Najlepsze wyszukiwanie zapewni Thesaurus</a:t>
            </a:r>
          </a:p>
        </p:txBody>
      </p:sp>
      <p:pic>
        <p:nvPicPr>
          <p:cNvPr id="9" name="Obraz 8"/>
          <p:cNvPicPr/>
          <p:nvPr/>
        </p:nvPicPr>
        <p:blipFill rotWithShape="1">
          <a:blip r:embed="rId4" cstate="print"/>
          <a:srcRect l="3636" t="9703" r="4266" b="16193"/>
          <a:stretch/>
        </p:blipFill>
        <p:spPr bwMode="auto">
          <a:xfrm>
            <a:off x="216000" y="4013835"/>
            <a:ext cx="4536000" cy="2231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2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Thezaurus</a:t>
            </a:r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EconBiz</a:t>
            </a:r>
            <a:endParaRPr lang="pl-PL" sz="32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6802-2B6D-42B8-9ED6-6C4AA4C577C5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10" name="Symbol zastępczy zawartości 9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24991" t="35666" r="48321" b="23392"/>
          <a:stretch/>
        </p:blipFill>
        <p:spPr bwMode="auto">
          <a:xfrm>
            <a:off x="179512" y="1717801"/>
            <a:ext cx="3939133" cy="342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1805" r="4449" b="5061"/>
          <a:stretch/>
        </p:blipFill>
        <p:spPr bwMode="auto">
          <a:xfrm>
            <a:off x="4995056" y="1173480"/>
            <a:ext cx="3954780" cy="4358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Prostokąt 15"/>
          <p:cNvSpPr/>
          <p:nvPr/>
        </p:nvSpPr>
        <p:spPr>
          <a:xfrm>
            <a:off x="4932040" y="1124744"/>
            <a:ext cx="4104456" cy="44644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7164288" y="1232972"/>
            <a:ext cx="550984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715008" y="1571612"/>
            <a:ext cx="150019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5715008" y="2071678"/>
            <a:ext cx="150019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715008" y="2500306"/>
            <a:ext cx="185738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5715008" y="3143248"/>
            <a:ext cx="221457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5715008" y="3786190"/>
            <a:ext cx="242889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5652120" y="4357694"/>
            <a:ext cx="263465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5715008" y="5373216"/>
            <a:ext cx="23853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7" grpId="2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Widok rekordu w Portalu </a:t>
            </a:r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EconBiz</a:t>
            </a:r>
            <a:endParaRPr lang="pl-PL" sz="32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61FF-5A04-47E6-8FE9-05DDF4C61B2D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3014" t="9333" r="3654" b="12033"/>
          <a:stretch/>
        </p:blipFill>
        <p:spPr bwMode="auto">
          <a:xfrm>
            <a:off x="401297" y="1164980"/>
            <a:ext cx="8229600" cy="496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wal 11"/>
          <p:cNvSpPr/>
          <p:nvPr/>
        </p:nvSpPr>
        <p:spPr>
          <a:xfrm>
            <a:off x="251521" y="1628800"/>
            <a:ext cx="5544616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401297" y="4005064"/>
            <a:ext cx="3882671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457200" y="4221088"/>
            <a:ext cx="27466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457200" y="4941168"/>
            <a:ext cx="27466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569330" y="1340768"/>
            <a:ext cx="1835224" cy="1866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6553200" y="3212976"/>
            <a:ext cx="1907232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1691680" y="5341444"/>
            <a:ext cx="1800200" cy="247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457200" y="5661248"/>
            <a:ext cx="23866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4283968" y="52291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28" name="Obraz 27"/>
          <p:cNvPicPr/>
          <p:nvPr/>
        </p:nvPicPr>
        <p:blipFill rotWithShape="1">
          <a:blip r:embed="rId4" cstate="print"/>
          <a:srcRect l="27464" t="37530" r="28327" b="40826"/>
          <a:stretch/>
        </p:blipFill>
        <p:spPr bwMode="auto">
          <a:xfrm>
            <a:off x="2044817" y="2738973"/>
            <a:ext cx="3771900" cy="1038225"/>
          </a:xfrm>
          <a:prstGeom prst="rect">
            <a:avLst/>
          </a:prstGeom>
          <a:ln w="190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46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EconDesk</a:t>
            </a:r>
            <a:endParaRPr lang="pl-PL" sz="3200" b="1" dirty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262D-EF53-4C15-A78A-A0A0E7614F5C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13</a:t>
            </a:fld>
            <a:endParaRPr lang="pl-PL"/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3" cstate="print"/>
          <a:srcRect l="2964" t="8627" b="9412"/>
          <a:stretch>
            <a:fillRect/>
          </a:stretch>
        </p:blipFill>
        <p:spPr bwMode="auto">
          <a:xfrm>
            <a:off x="396000" y="1169868"/>
            <a:ext cx="8352000" cy="46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Łącznik prosty ze strzałką 7"/>
          <p:cNvCxnSpPr/>
          <p:nvPr/>
        </p:nvCxnSpPr>
        <p:spPr>
          <a:xfrm flipV="1">
            <a:off x="6084168" y="3491868"/>
            <a:ext cx="2428892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EconBiz</a:t>
            </a:r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Events</a:t>
            </a:r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Calendar</a:t>
            </a:r>
            <a:endParaRPr lang="pl-PL" sz="32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262D-EF53-4C15-A78A-A0A0E7614F5C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11" name="Obraz 10"/>
          <p:cNvPicPr/>
          <p:nvPr/>
        </p:nvPicPr>
        <p:blipFill>
          <a:blip r:embed="rId3" cstate="print"/>
          <a:srcRect t="8952" b="5905"/>
          <a:stretch>
            <a:fillRect/>
          </a:stretch>
        </p:blipFill>
        <p:spPr bwMode="auto">
          <a:xfrm>
            <a:off x="252000" y="1300162"/>
            <a:ext cx="8640000" cy="47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rostokąt 12"/>
          <p:cNvSpPr/>
          <p:nvPr/>
        </p:nvSpPr>
        <p:spPr>
          <a:xfrm>
            <a:off x="1071538" y="1785926"/>
            <a:ext cx="50006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6143636" y="2143116"/>
            <a:ext cx="85725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571472" y="2643182"/>
            <a:ext cx="2000264" cy="3214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786182" y="3571876"/>
            <a:ext cx="2000264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2714612" y="4071942"/>
            <a:ext cx="385765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771800" y="2143116"/>
            <a:ext cx="108012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018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85834"/>
          </a:xfrm>
        </p:spPr>
        <p:txBody>
          <a:bodyPr/>
          <a:lstStyle/>
          <a:p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EconBiz</a:t>
            </a:r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Events</a:t>
            </a:r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Calendar</a:t>
            </a:r>
            <a:endParaRPr lang="pl-PL" sz="32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262D-EF53-4C15-A78A-A0A0E7614F5C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15</a:t>
            </a:fld>
            <a:endParaRPr lang="pl-PL"/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26857" t="10777" r="6104" b="6415"/>
          <a:stretch/>
        </p:blipFill>
        <p:spPr bwMode="auto">
          <a:xfrm>
            <a:off x="972000" y="1357297"/>
            <a:ext cx="7200000" cy="471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az 12"/>
          <p:cNvPicPr/>
          <p:nvPr/>
        </p:nvPicPr>
        <p:blipFill rotWithShape="1">
          <a:blip r:embed="rId4" cstate="print"/>
          <a:srcRect l="52670" t="39210" r="16261" b="37435"/>
          <a:stretch/>
        </p:blipFill>
        <p:spPr bwMode="auto">
          <a:xfrm>
            <a:off x="4788024" y="2996952"/>
            <a:ext cx="2727960" cy="11531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763688" y="5157192"/>
            <a:ext cx="5616624" cy="864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EconBiz</a:t>
            </a:r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Mobile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262D-EF53-4C15-A78A-A0A0E7614F5C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3" cstate="print"/>
          <a:srcRect l="23886" t="14286" r="4563" b="4762"/>
          <a:stretch>
            <a:fillRect/>
          </a:stretch>
        </p:blipFill>
        <p:spPr bwMode="auto">
          <a:xfrm>
            <a:off x="846000" y="999000"/>
            <a:ext cx="7452000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/>
          <p:cNvPicPr/>
          <p:nvPr/>
        </p:nvPicPr>
        <p:blipFill rotWithShape="1">
          <a:blip r:embed="rId4" cstate="print"/>
          <a:srcRect l="27060" t="42572" r="41201" b="10366"/>
          <a:stretch/>
        </p:blipFill>
        <p:spPr bwMode="auto">
          <a:xfrm>
            <a:off x="4143372" y="3929066"/>
            <a:ext cx="1887028" cy="1823506"/>
          </a:xfrm>
          <a:prstGeom prst="rect">
            <a:avLst/>
          </a:prstGeom>
          <a:ln w="190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EconBiz</a:t>
            </a:r>
            <a:r>
              <a:rPr lang="pl-PL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Beta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262D-EF53-4C15-A78A-A0A0E7614F5C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3"/>
          <a:srcRect l="2997" t="7524" r="6131" b="9951"/>
          <a:stretch>
            <a:fillRect/>
          </a:stretch>
        </p:blipFill>
        <p:spPr bwMode="auto">
          <a:xfrm>
            <a:off x="457200" y="1285860"/>
            <a:ext cx="8229600" cy="44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Elipsa 8"/>
          <p:cNvSpPr/>
          <p:nvPr/>
        </p:nvSpPr>
        <p:spPr>
          <a:xfrm>
            <a:off x="2143108" y="1214422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3" cstate="print"/>
          <a:srcRect l="26778" t="16000" r="18809" b="14667"/>
          <a:stretch>
            <a:fillRect/>
          </a:stretch>
        </p:blipFill>
        <p:spPr bwMode="auto">
          <a:xfrm>
            <a:off x="4786579" y="413791"/>
            <a:ext cx="410684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262D-EF53-4C15-A78A-A0A0E7614F5C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18</a:t>
            </a:fld>
            <a:endParaRPr lang="pl-PL"/>
          </a:p>
        </p:txBody>
      </p:sp>
      <p:pic>
        <p:nvPicPr>
          <p:cNvPr id="7" name="Obraz 6"/>
          <p:cNvPicPr/>
          <p:nvPr/>
        </p:nvPicPr>
        <p:blipFill>
          <a:blip r:embed="rId4" cstate="print"/>
          <a:srcRect l="25600" t="24000" r="23308" b="4952"/>
          <a:stretch>
            <a:fillRect/>
          </a:stretch>
        </p:blipFill>
        <p:spPr bwMode="auto">
          <a:xfrm>
            <a:off x="500033" y="404664"/>
            <a:ext cx="3971985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/>
          <p:nvPr/>
        </p:nvPicPr>
        <p:blipFill>
          <a:blip r:embed="rId5"/>
          <a:srcRect l="25385" t="8000" r="15703" b="11810"/>
          <a:stretch>
            <a:fillRect/>
          </a:stretch>
        </p:blipFill>
        <p:spPr bwMode="auto">
          <a:xfrm>
            <a:off x="2304000" y="3004632"/>
            <a:ext cx="4536000" cy="36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262D-EF53-4C15-A78A-A0A0E7614F5C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8" name="Obraz 7"/>
          <p:cNvPicPr/>
          <p:nvPr/>
        </p:nvPicPr>
        <p:blipFill>
          <a:blip r:embed="rId3"/>
          <a:srcRect t="5905" b="9905"/>
          <a:stretch>
            <a:fillRect/>
          </a:stretch>
        </p:blipFill>
        <p:spPr bwMode="auto">
          <a:xfrm>
            <a:off x="464315" y="500042"/>
            <a:ext cx="8215370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65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Plan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999285"/>
          </a:xfrm>
        </p:spPr>
        <p:txBody>
          <a:bodyPr/>
          <a:lstStyle/>
          <a:p>
            <a:pPr marL="514350" indent="-514350">
              <a:buAutoNum type="arabicPeriod"/>
            </a:pPr>
            <a:endParaRPr lang="pl-PL" sz="36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pl-PL" sz="3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Co to jest </a:t>
            </a:r>
            <a:r>
              <a:rPr lang="pl-PL" sz="36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EconBiz</a:t>
            </a:r>
            <a:r>
              <a:rPr lang="pl-PL" sz="3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pl-PL" sz="3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Zawartość Portalu i typy gromadzonych dokumentów</a:t>
            </a:r>
          </a:p>
          <a:p>
            <a:pPr marL="514350" indent="-514350">
              <a:buAutoNum type="arabicPeriod"/>
            </a:pPr>
            <a:r>
              <a:rPr lang="pl-PL" sz="3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Struktura rekordu, wyszukiwanie informacji, Tezaurus</a:t>
            </a:r>
          </a:p>
          <a:p>
            <a:pPr marL="514350" indent="-514350">
              <a:buAutoNum type="arabicPeriod"/>
            </a:pPr>
            <a:r>
              <a:rPr lang="pl-PL" sz="3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Funkcje Beta i </a:t>
            </a:r>
            <a:r>
              <a:rPr lang="pl-PL" sz="3600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EconBiz</a:t>
            </a:r>
            <a:r>
              <a:rPr lang="pl-PL" sz="3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mobile 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CC34-D838-41A8-8305-2543E94D7CB7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62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pl-PL" sz="72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Dziękuję za uwagę</a:t>
            </a:r>
            <a:r>
              <a:rPr lang="pl-PL" sz="7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!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262D-EF53-4C15-A78A-A0A0E7614F5C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7158" y="5715016"/>
            <a:ext cx="85725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accent1">
                    <a:lumMod val="50000"/>
                  </a:schemeClr>
                </a:solidFill>
              </a:rPr>
              <a:t>Literatura wykorzystana w pokazie jest dostępna na życzenie zainteresowanych</a:t>
            </a:r>
            <a:endParaRPr lang="pl-PL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2667"/>
            <a:ext cx="9036496" cy="490066"/>
          </a:xfrm>
        </p:spPr>
        <p:txBody>
          <a:bodyPr/>
          <a:lstStyle/>
          <a:p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Co to jest </a:t>
            </a:r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EconBiz</a:t>
            </a:r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t="12150" r="1448" b="5399"/>
          <a:stretch/>
        </p:blipFill>
        <p:spPr bwMode="auto">
          <a:xfrm>
            <a:off x="856497" y="2587011"/>
            <a:ext cx="7458444" cy="3564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29235" y="1052736"/>
            <a:ext cx="8712968" cy="64633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German National Library of Economics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     +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University and City Library of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Cologne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                        EKONOMIA                                                                    BIZNES</a:t>
            </a:r>
          </a:p>
        </p:txBody>
      </p:sp>
      <p:sp>
        <p:nvSpPr>
          <p:cNvPr id="3" name="Strzałka: w dół 2"/>
          <p:cNvSpPr/>
          <p:nvPr/>
        </p:nvSpPr>
        <p:spPr>
          <a:xfrm>
            <a:off x="4353747" y="1836421"/>
            <a:ext cx="484632" cy="656475"/>
          </a:xfrm>
          <a:prstGeom prst="downArrow">
            <a:avLst>
              <a:gd name="adj1" fmla="val 558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B0F0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1E326-60BB-4B3D-8C1E-E2459A1C5315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38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14187"/>
            <a:ext cx="8229600" cy="49685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400" b="1" dirty="0"/>
              <a:t>ECONIS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RePEc</a:t>
            </a:r>
            <a:r>
              <a:rPr lang="en-US" sz="2400" b="1" dirty="0"/>
              <a:t> - Research Papers in Economics</a:t>
            </a:r>
            <a:endParaRPr lang="pl-PL" sz="2400" b="1" dirty="0"/>
          </a:p>
          <a:p>
            <a:pPr>
              <a:lnSpc>
                <a:spcPct val="150000"/>
              </a:lnSpc>
            </a:pPr>
            <a:r>
              <a:rPr lang="pl-PL" sz="2400" b="1" dirty="0" err="1"/>
              <a:t>EconStor</a:t>
            </a:r>
            <a:endParaRPr lang="pl-PL" sz="2400" b="1" dirty="0"/>
          </a:p>
          <a:p>
            <a:pPr>
              <a:lnSpc>
                <a:spcPct val="150000"/>
              </a:lnSpc>
            </a:pPr>
            <a:r>
              <a:rPr lang="pl-PL" sz="2400" b="1" dirty="0"/>
              <a:t>USB </a:t>
            </a:r>
            <a:r>
              <a:rPr lang="pl-PL" sz="2400" b="1" dirty="0" err="1"/>
              <a:t>Cologne</a:t>
            </a:r>
            <a:r>
              <a:rPr lang="pl-PL" sz="2400" b="1" dirty="0"/>
              <a:t> (</a:t>
            </a:r>
            <a:r>
              <a:rPr lang="pl-PL" sz="2400" b="1" dirty="0" err="1"/>
              <a:t>WiSo</a:t>
            </a:r>
            <a:r>
              <a:rPr lang="pl-PL" sz="2400" b="1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USB Cologne (Business Full Texts)</a:t>
            </a:r>
            <a:endParaRPr lang="pl-PL" sz="2400" b="1" dirty="0"/>
          </a:p>
          <a:p>
            <a:pPr>
              <a:lnSpc>
                <a:spcPct val="150000"/>
              </a:lnSpc>
            </a:pPr>
            <a:r>
              <a:rPr lang="pl-PL" sz="2400" b="1" dirty="0"/>
              <a:t>Online </a:t>
            </a:r>
            <a:r>
              <a:rPr lang="pl-PL" sz="2400" b="1" dirty="0" err="1"/>
              <a:t>Contents</a:t>
            </a:r>
            <a:r>
              <a:rPr lang="pl-PL" sz="2400" b="1" dirty="0"/>
              <a:t> </a:t>
            </a:r>
            <a:r>
              <a:rPr lang="pl-PL" sz="2400" b="1" dirty="0" err="1"/>
              <a:t>Economic</a:t>
            </a:r>
            <a:r>
              <a:rPr lang="pl-PL" sz="2400" b="1" dirty="0"/>
              <a:t> </a:t>
            </a:r>
            <a:r>
              <a:rPr lang="pl-PL" sz="2400" b="1" dirty="0" err="1"/>
              <a:t>Sciences</a:t>
            </a:r>
            <a:r>
              <a:rPr lang="pl-PL" sz="2400" b="1" dirty="0"/>
              <a:t> (OLC)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BASE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EDZ </a:t>
            </a:r>
            <a:r>
              <a:rPr lang="pl-PL" sz="2400" b="1" dirty="0" err="1"/>
              <a:t>ArchiDok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144000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D2A6-ED14-49D1-8888-8D552F7C977A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07504" y="484453"/>
            <a:ext cx="87849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Zawartość Portalu</a:t>
            </a:r>
          </a:p>
        </p:txBody>
      </p:sp>
      <p:pic>
        <p:nvPicPr>
          <p:cNvPr id="12" name="Obraz 11"/>
          <p:cNvPicPr/>
          <p:nvPr/>
        </p:nvPicPr>
        <p:blipFill rotWithShape="1">
          <a:blip r:embed="rId3" cstate="print"/>
          <a:srcRect l="814" t="8802" r="2544" b="5517"/>
          <a:stretch/>
        </p:blipFill>
        <p:spPr bwMode="auto">
          <a:xfrm>
            <a:off x="1043608" y="692696"/>
            <a:ext cx="7524000" cy="48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az 13"/>
          <p:cNvPicPr/>
          <p:nvPr/>
        </p:nvPicPr>
        <p:blipFill rotWithShape="1">
          <a:blip r:embed="rId4" cstate="print"/>
          <a:srcRect l="1628" t="10417" r="3458" b="6416"/>
          <a:stretch/>
        </p:blipFill>
        <p:spPr bwMode="auto">
          <a:xfrm>
            <a:off x="827584" y="1052736"/>
            <a:ext cx="7524000" cy="48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Obraz 15"/>
          <p:cNvPicPr/>
          <p:nvPr/>
        </p:nvPicPr>
        <p:blipFill rotWithShape="1">
          <a:blip r:embed="rId5" cstate="print"/>
          <a:srcRect l="4781" t="8802" r="5188" b="4799"/>
          <a:stretch/>
        </p:blipFill>
        <p:spPr bwMode="auto">
          <a:xfrm>
            <a:off x="559583" y="1350060"/>
            <a:ext cx="7524000" cy="48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2555776" y="135006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8" name="Obraz 17"/>
          <p:cNvPicPr/>
          <p:nvPr/>
        </p:nvPicPr>
        <p:blipFill rotWithShape="1">
          <a:blip r:embed="rId6" cstate="print"/>
          <a:srcRect l="9868" t="8982" r="11394" b="16833"/>
          <a:stretch/>
        </p:blipFill>
        <p:spPr bwMode="auto">
          <a:xfrm>
            <a:off x="233727" y="1702263"/>
            <a:ext cx="7524000" cy="48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75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Ilość rekordów  w Portalu z podziałem na bazy za lata 1500-2017</a:t>
            </a: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078435"/>
              </p:ext>
            </p:extLst>
          </p:nvPr>
        </p:nvGraphicFramePr>
        <p:xfrm>
          <a:off x="457200" y="1268760"/>
          <a:ext cx="82912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18F4-CFAF-4938-9ADA-EF29F471F568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10" name="Obraz 9"/>
          <p:cNvPicPr/>
          <p:nvPr/>
        </p:nvPicPr>
        <p:blipFill rotWithShape="1">
          <a:blip r:embed="rId4" cstate="print"/>
          <a:srcRect l="712" t="12214" r="56867" b="5929"/>
          <a:stretch/>
        </p:blipFill>
        <p:spPr bwMode="auto">
          <a:xfrm>
            <a:off x="1403648" y="836712"/>
            <a:ext cx="6156000" cy="5040000"/>
          </a:xfrm>
          <a:prstGeom prst="rect">
            <a:avLst/>
          </a:prstGeom>
          <a:ln w="28575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ostokąt 7"/>
          <p:cNvSpPr/>
          <p:nvPr/>
        </p:nvSpPr>
        <p:spPr>
          <a:xfrm>
            <a:off x="3131840" y="4591734"/>
            <a:ext cx="201622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/>
          <p:nvPr/>
        </p:nvPicPr>
        <p:blipFill rotWithShape="1">
          <a:blip r:embed="rId5" cstate="print"/>
          <a:srcRect l="4578" t="9520" r="72940" b="6415"/>
          <a:stretch/>
        </p:blipFill>
        <p:spPr bwMode="auto">
          <a:xfrm>
            <a:off x="2987824" y="962712"/>
            <a:ext cx="2844000" cy="4788000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Łącznik prosty ze strzałką 13"/>
          <p:cNvCxnSpPr/>
          <p:nvPr/>
        </p:nvCxnSpPr>
        <p:spPr>
          <a:xfrm>
            <a:off x="4283968" y="3501008"/>
            <a:ext cx="360040" cy="109072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/>
          <p:nvPr/>
        </p:nvPicPr>
        <p:blipFill>
          <a:blip r:embed="rId6" cstate="print"/>
          <a:srcRect l="33140" t="30931" r="46080" b="21642"/>
          <a:stretch>
            <a:fillRect/>
          </a:stretch>
        </p:blipFill>
        <p:spPr bwMode="auto">
          <a:xfrm>
            <a:off x="2195736" y="1412776"/>
            <a:ext cx="4140000" cy="41040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4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Ilość rekordów  OA w Portalu z podziałem na bazy za lata 1500-2017</a:t>
            </a: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0592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1E7-784B-4B57-A935-7C11ADE61D70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5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Ilość rekordów  OA w Portalu z podziałem na bazy za lata 1500-2017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262D-EF53-4C15-A78A-A0A0E7614F5C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pl-PL" sz="32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Stosunek ilości rekordów w bazach </a:t>
            </a:r>
            <a:r>
              <a:rPr lang="pl-PL" sz="32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EconBiz</a:t>
            </a:r>
            <a:r>
              <a:rPr lang="pl-PL" sz="32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do ilości rekordów </a:t>
            </a:r>
            <a:r>
              <a:rPr lang="pl-PL" sz="32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Open</a:t>
            </a:r>
            <a:r>
              <a:rPr lang="pl-PL" sz="32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Access</a:t>
            </a:r>
            <a:endParaRPr lang="pl-PL" sz="32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8080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5090-EDC4-40B9-BA2E-E1C3885DC77B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513"/>
          </a:xfrm>
        </p:spPr>
        <p:txBody>
          <a:bodyPr/>
          <a:lstStyle/>
          <a:p>
            <a:r>
              <a:rPr lang="pl-PL" sz="32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Typy dokumentów w </a:t>
            </a:r>
            <a:r>
              <a:rPr lang="pl-PL" sz="32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EconBiz</a:t>
            </a:r>
            <a:endParaRPr lang="pl-PL" sz="3200" b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06CE-E0CF-4C32-BC79-0DEBD61BDB64}" type="datetime1">
              <a:rPr lang="pl-PL" smtClean="0"/>
              <a:pPr/>
              <a:t>2018-10-22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FB84-2EF1-47C3-8CBF-B881A8A0ED94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14" name="Obraz 13"/>
          <p:cNvPicPr/>
          <p:nvPr/>
        </p:nvPicPr>
        <p:blipFill rotWithShape="1">
          <a:blip r:embed="rId3" cstate="print"/>
          <a:srcRect l="4698" t="10962" r="74275" b="73611"/>
          <a:stretch/>
        </p:blipFill>
        <p:spPr bwMode="auto">
          <a:xfrm>
            <a:off x="216000" y="2780928"/>
            <a:ext cx="2808000" cy="14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az 14"/>
          <p:cNvPicPr/>
          <p:nvPr/>
        </p:nvPicPr>
        <p:blipFill rotWithShape="1">
          <a:blip r:embed="rId3" cstate="print"/>
          <a:srcRect l="4698" t="26055" r="74274" b="7959"/>
          <a:stretch/>
        </p:blipFill>
        <p:spPr bwMode="auto">
          <a:xfrm>
            <a:off x="5148064" y="1060799"/>
            <a:ext cx="302400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trzałka: w prawo 15"/>
          <p:cNvSpPr/>
          <p:nvPr/>
        </p:nvSpPr>
        <p:spPr>
          <a:xfrm>
            <a:off x="3713812" y="31044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285176" y="2060848"/>
            <a:ext cx="2304256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297776" y="1340768"/>
            <a:ext cx="20162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Prezentacja ZCD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oo many files design templat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3999</TotalTime>
  <Words>294</Words>
  <Application>Microsoft Office PowerPoint</Application>
  <PresentationFormat>Pokaz na ekranie (4:3)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Prezentacja ZCDN</vt:lpstr>
      <vt:lpstr>Too many files design template</vt:lpstr>
      <vt:lpstr>     Naukowa Sesja Środowiskowa Zachodniopomorskiego Porozumienia Bibliotek i SBP:  „E – zasoby – kierunki rozwoju”  22.09.2016 r.  </vt:lpstr>
      <vt:lpstr>Plan prezentacji</vt:lpstr>
      <vt:lpstr>Co to jest EconBiz?</vt:lpstr>
      <vt:lpstr>Prezentacja programu PowerPoint</vt:lpstr>
      <vt:lpstr>Ilość rekordów  w Portalu z podziałem na bazy za lata 1500-2017</vt:lpstr>
      <vt:lpstr>Ilość rekordów  OA w Portalu z podziałem na bazy za lata 1500-2017</vt:lpstr>
      <vt:lpstr>Ilość rekordów  OA w Portalu z podziałem na bazy za lata 1500-2017</vt:lpstr>
      <vt:lpstr>Stosunek ilości rekordów w bazach EconBiz do ilości rekordów Open Access</vt:lpstr>
      <vt:lpstr>Typy dokumentów w EconBiz</vt:lpstr>
      <vt:lpstr>Wyszukiwanie w Portalu EconBiz </vt:lpstr>
      <vt:lpstr>Thezaurus EconBiz</vt:lpstr>
      <vt:lpstr>Widok rekordu w Portalu EconBiz</vt:lpstr>
      <vt:lpstr>EconDesk</vt:lpstr>
      <vt:lpstr>EconBiz Events Calendar</vt:lpstr>
      <vt:lpstr>EconBiz Events Calendar</vt:lpstr>
      <vt:lpstr>EconBiz Mobile</vt:lpstr>
      <vt:lpstr>EconBiz Beta</vt:lpstr>
      <vt:lpstr>Prezentacja programu PowerPoint</vt:lpstr>
      <vt:lpstr>Prezentacja programu PowerPoint</vt:lpstr>
      <vt:lpstr>Dziękuję za uwagę!</vt:lpstr>
    </vt:vector>
  </TitlesOfParts>
  <Company>BG ZUT w Szczecinie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anarloch</dc:creator>
  <cp:lastModifiedBy>artur</cp:lastModifiedBy>
  <cp:revision>402</cp:revision>
  <cp:lastPrinted>2016-09-20T13:11:28Z</cp:lastPrinted>
  <dcterms:created xsi:type="dcterms:W3CDTF">2015-09-24T07:23:49Z</dcterms:created>
  <dcterms:modified xsi:type="dcterms:W3CDTF">2018-10-22T07:19:05Z</dcterms:modified>
</cp:coreProperties>
</file>