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handoutMasterIdLst>
    <p:handoutMasterId r:id="rId17"/>
  </p:handoutMasterIdLst>
  <p:sldIdLst>
    <p:sldId id="256" r:id="rId2"/>
    <p:sldId id="258" r:id="rId3"/>
    <p:sldId id="261" r:id="rId4"/>
    <p:sldId id="259" r:id="rId5"/>
    <p:sldId id="257" r:id="rId6"/>
    <p:sldId id="271" r:id="rId7"/>
    <p:sldId id="262" r:id="rId8"/>
    <p:sldId id="264" r:id="rId9"/>
    <p:sldId id="263" r:id="rId10"/>
    <p:sldId id="272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1C2E3D1-E2FC-400D-B78C-928A6AB863F7}">
          <p14:sldIdLst>
            <p14:sldId id="256"/>
            <p14:sldId id="258"/>
            <p14:sldId id="261"/>
          </p14:sldIdLst>
        </p14:section>
        <p14:section name="Sekcja bez tytułu" id="{5B04491A-068F-4F2B-8D3D-769D9D776D09}">
          <p14:sldIdLst>
            <p14:sldId id="259"/>
            <p14:sldId id="257"/>
            <p14:sldId id="271"/>
            <p14:sldId id="262"/>
            <p14:sldId id="264"/>
            <p14:sldId id="263"/>
            <p14:sldId id="272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1474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C3534-9EB0-427D-99B1-75C41FF503B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5149-2680-43EB-8597-71E8862DAC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38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517B650-382C-4184-9260-D8FFCB4EFEDA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3B75E68-01F4-49A6-9685-DA14F96A5D43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Zasoby elektroniczne udostępniane przez Bibliotekę Główną ZUT</a:t>
            </a:r>
            <a:br>
              <a:rPr lang="pl-PL" dirty="0" smtClean="0"/>
            </a:br>
            <a:r>
              <a:rPr lang="pl-PL" dirty="0" smtClean="0"/>
              <a:t> w Szczecinie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6400800" cy="259228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zasady zakupu, rodzaje dostępu 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>
                <a:solidFill>
                  <a:schemeClr val="tx1"/>
                </a:solidFill>
              </a:rPr>
              <a:t>Anna Chyła-Czarnecka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wysyłce umowy…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69" y="3251628"/>
            <a:ext cx="3426249" cy="257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/>
              <a:t>Zasoby elektroniczne Biblioteki Głównej ZUT opłacane przez BG </a:t>
            </a:r>
            <a:r>
              <a:rPr lang="pl-PL" sz="2400" dirty="0" smtClean="0"/>
              <a:t>i </a:t>
            </a:r>
            <a:r>
              <a:rPr lang="pl-PL" sz="2400" dirty="0"/>
              <a:t>poszczególne jednostki ZUT</a:t>
            </a:r>
            <a:br>
              <a:rPr lang="pl-PL" sz="2400" dirty="0"/>
            </a:br>
            <a:r>
              <a:rPr lang="pl-PL" sz="2400" dirty="0"/>
              <a:t>PROCEDURY ZAKUPU – </a:t>
            </a:r>
            <a:r>
              <a:rPr lang="pl-PL" sz="2400" dirty="0" smtClean="0"/>
              <a:t>Faktura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Obieg faktury</a:t>
            </a:r>
          </a:p>
          <a:p>
            <a:pPr marL="514350" indent="-514350">
              <a:buAutoNum type="arabicPeriod"/>
            </a:pPr>
            <a:r>
              <a:rPr lang="pl-PL" dirty="0" smtClean="0"/>
              <a:t>Płatnicy Biblioteka Główna i inne jednostki ZUT</a:t>
            </a:r>
          </a:p>
          <a:p>
            <a:pPr marL="514350" indent="-514350">
              <a:buAutoNum type="arabicPeriod"/>
            </a:pPr>
            <a:r>
              <a:rPr lang="pl-PL" dirty="0" smtClean="0"/>
              <a:t>Dyrekcja BG</a:t>
            </a:r>
          </a:p>
          <a:p>
            <a:pPr marL="514350" indent="-514350">
              <a:buAutoNum type="arabicPeriod"/>
            </a:pPr>
            <a:r>
              <a:rPr lang="pl-PL" dirty="0" smtClean="0"/>
              <a:t>Dział Nauki</a:t>
            </a:r>
          </a:p>
          <a:p>
            <a:pPr marL="514350" indent="-514350">
              <a:buAutoNum type="arabicPeriod"/>
            </a:pPr>
            <a:r>
              <a:rPr lang="pl-PL" dirty="0" smtClean="0"/>
              <a:t>Dział Zamówień </a:t>
            </a:r>
            <a:r>
              <a:rPr lang="pl-PL" dirty="0"/>
              <a:t>P</a:t>
            </a:r>
            <a:r>
              <a:rPr lang="pl-PL" dirty="0" smtClean="0"/>
              <a:t>ublicznych</a:t>
            </a:r>
          </a:p>
          <a:p>
            <a:pPr marL="514350" indent="-514350">
              <a:buAutoNum type="arabicPeriod"/>
            </a:pPr>
            <a:r>
              <a:rPr lang="pl-PL" dirty="0" smtClean="0"/>
              <a:t>Kwestura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Opłacenie faktury = aktywny dostęp </a:t>
            </a:r>
          </a:p>
          <a:p>
            <a:pPr marL="514350" indent="-514350">
              <a:buAutoNum type="arabi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119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574068"/>
          </a:xfrm>
        </p:spPr>
        <p:txBody>
          <a:bodyPr>
            <a:noAutofit/>
          </a:bodyPr>
          <a:lstStyle/>
          <a:p>
            <a:r>
              <a:rPr lang="pl-PL" sz="2400" dirty="0"/>
              <a:t>Zasoby elektroniczne Biblioteki Głównej ZUT opłacane przez BG </a:t>
            </a:r>
            <a:br>
              <a:rPr lang="pl-PL" sz="2400" dirty="0"/>
            </a:br>
            <a:r>
              <a:rPr lang="pl-PL" sz="2400" dirty="0"/>
              <a:t>i poszczególne jednostki ZUT</a:t>
            </a:r>
            <a:br>
              <a:rPr lang="pl-PL" sz="2400" dirty="0"/>
            </a:br>
            <a:r>
              <a:rPr lang="pl-PL" sz="2400" dirty="0"/>
              <a:t>PROCEDURY </a:t>
            </a:r>
            <a:r>
              <a:rPr lang="pl-PL" sz="2400" dirty="0" smtClean="0"/>
              <a:t>ZAKUPU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2060848"/>
            <a:ext cx="58429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Opłacenie faktury = aktywny dostęp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107504" y="3429000"/>
            <a:ext cx="3096344" cy="2189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Informacja na stronie BG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Czytelnik</a:t>
            </a: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35146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pl-PL" dirty="0" smtClean="0"/>
              <a:t>I wakacje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616624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Niestety, wolne tylko po godzinach pracy…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…ponieważ tym czasem… 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   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646959" cy="29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99992" y="46531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…o dostęp trzeba dbać , upominać się u Wydawcy, aktualizować IP</a:t>
            </a:r>
          </a:p>
          <a:p>
            <a:r>
              <a:rPr lang="pl-PL" dirty="0" smtClean="0"/>
              <a:t> i co najtrudniejsze tłumaczyć Czytelnikom, że nie wszystko nam wolno ściągnąć, wydrukować itd.. </a:t>
            </a:r>
          </a:p>
          <a:p>
            <a:r>
              <a:rPr lang="pl-PL" dirty="0" smtClean="0"/>
              <a:t>Praca trudna… </a:t>
            </a:r>
          </a:p>
          <a:p>
            <a:r>
              <a:rPr lang="pl-PL" dirty="0"/>
              <a:t>S</a:t>
            </a:r>
            <a:r>
              <a:rPr lang="pl-PL" dirty="0" smtClean="0"/>
              <a:t>zeroki ukłon dla Pań z OIN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34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229600" cy="11430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869825" cy="39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pl-PL" dirty="0"/>
              <a:t>Zasoby elektroniczne </a:t>
            </a:r>
            <a:br>
              <a:rPr lang="pl-PL" dirty="0"/>
            </a:br>
            <a:r>
              <a:rPr lang="pl-PL" dirty="0"/>
              <a:t>Biblioteki Głównej ZUT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Zasoby opłacane przez Bibliotekę Główną ZUT i inne jednostki ZUT:</a:t>
            </a:r>
          </a:p>
          <a:p>
            <a:r>
              <a:rPr lang="pl-PL" dirty="0" smtClean="0"/>
              <a:t>Bazy zagraniczne IEEE, </a:t>
            </a:r>
            <a:r>
              <a:rPr lang="pl-PL" dirty="0" err="1" smtClean="0"/>
              <a:t>Chemical</a:t>
            </a:r>
            <a:r>
              <a:rPr lang="pl-PL" dirty="0" smtClean="0"/>
              <a:t> </a:t>
            </a:r>
            <a:r>
              <a:rPr lang="pl-PL" dirty="0" err="1" smtClean="0"/>
              <a:t>Abstracts</a:t>
            </a:r>
            <a:r>
              <a:rPr lang="pl-PL" dirty="0" smtClean="0"/>
              <a:t>, </a:t>
            </a:r>
            <a:r>
              <a:rPr lang="pl-PL" dirty="0" err="1" smtClean="0"/>
              <a:t>Emerald</a:t>
            </a:r>
            <a:r>
              <a:rPr lang="pl-PL" dirty="0"/>
              <a:t> </a:t>
            </a:r>
            <a:r>
              <a:rPr lang="pl-PL" dirty="0" smtClean="0"/>
              <a:t>i inne;</a:t>
            </a:r>
          </a:p>
          <a:p>
            <a:r>
              <a:rPr lang="pl-PL" dirty="0" smtClean="0"/>
              <a:t>Czasopisma kupowane w formie elektronicznej;</a:t>
            </a:r>
          </a:p>
          <a:p>
            <a:r>
              <a:rPr lang="pl-PL" dirty="0" smtClean="0"/>
              <a:t>Książki elektroniczne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Zasoby dostępne bez opłat:</a:t>
            </a:r>
          </a:p>
          <a:p>
            <a:r>
              <a:rPr lang="pl-PL" dirty="0" smtClean="0"/>
              <a:t>Dostępy nie wymagające prowadzenia dokumentacji przez OGZ</a:t>
            </a:r>
          </a:p>
          <a:p>
            <a:r>
              <a:rPr lang="pl-PL" dirty="0" smtClean="0"/>
              <a:t>Zasoby, do których dostęp jest uwarunkowany przeprowadzeniem szeregu czynności i przygotowania odpowiedniej dokumentacji (zgłoszenia, udzielanie pełnomocnictw, aktualizacja numerów IP)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576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147248" cy="639762"/>
          </a:xfrm>
        </p:spPr>
        <p:txBody>
          <a:bodyPr>
            <a:normAutofit/>
          </a:bodyPr>
          <a:lstStyle/>
          <a:p>
            <a:pPr algn="ctr"/>
            <a:r>
              <a:rPr lang="pl-PL" b="0" u="sng" dirty="0" smtClean="0"/>
              <a:t>Nie wymagające przygotowania dokumentacji, np.:</a:t>
            </a:r>
            <a:endParaRPr lang="pl-PL" b="0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26170"/>
          </a:xfrm>
        </p:spPr>
        <p:txBody>
          <a:bodyPr>
            <a:noAutofit/>
          </a:bodyPr>
          <a:lstStyle/>
          <a:p>
            <a:r>
              <a:rPr lang="pl-PL" sz="3200" dirty="0"/>
              <a:t>Zasoby elektroniczne </a:t>
            </a:r>
            <a:br>
              <a:rPr lang="pl-PL" sz="3200" dirty="0"/>
            </a:br>
            <a:r>
              <a:rPr lang="pl-PL" sz="3200" dirty="0"/>
              <a:t>Biblioteki Głównej ZUT </a:t>
            </a:r>
            <a:br>
              <a:rPr lang="pl-PL" sz="3200" dirty="0"/>
            </a:br>
            <a:r>
              <a:rPr lang="pl-PL" sz="3200" dirty="0"/>
              <a:t>dostępne bez opłat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8" y="3027829"/>
            <a:ext cx="1999661" cy="8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77" y="4147288"/>
            <a:ext cx="2322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77" y="5324498"/>
            <a:ext cx="23844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8223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33935"/>
            <a:ext cx="3086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615" y="188640"/>
            <a:ext cx="6959286" cy="1080120"/>
          </a:xfrm>
        </p:spPr>
        <p:txBody>
          <a:bodyPr>
            <a:noAutofit/>
          </a:bodyPr>
          <a:lstStyle/>
          <a:p>
            <a:r>
              <a:rPr lang="pl-PL" sz="3200" dirty="0"/>
              <a:t>Zasoby elektroniczne </a:t>
            </a:r>
            <a:r>
              <a:rPr lang="pl-PL" sz="3200" dirty="0" smtClean="0"/>
              <a:t>Biblioteki Głównej </a:t>
            </a:r>
            <a:r>
              <a:rPr lang="pl-PL" sz="3200" dirty="0"/>
              <a:t>ZUT </a:t>
            </a:r>
            <a:r>
              <a:rPr lang="pl-PL" sz="3200" dirty="0" smtClean="0"/>
              <a:t>dostępne </a:t>
            </a:r>
            <a:r>
              <a:rPr lang="pl-PL" sz="3200" dirty="0"/>
              <a:t>bez opłat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08521" y="1412776"/>
            <a:ext cx="5328592" cy="3600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u="sng" dirty="0" smtClean="0">
                <a:solidFill>
                  <a:schemeClr val="tx2"/>
                </a:solidFill>
              </a:rPr>
              <a:t>Wymagające przygotowania dokumentacji </a:t>
            </a:r>
            <a:endParaRPr lang="pl-PL" u="sng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5229" y="2784682"/>
            <a:ext cx="2109386" cy="100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5" y="2841092"/>
            <a:ext cx="2552236" cy="6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" y="3533967"/>
            <a:ext cx="1781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15" y="3068960"/>
            <a:ext cx="2152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5576" y="2370920"/>
            <a:ext cx="25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Publikacje wydawców:</a:t>
            </a:r>
            <a:endParaRPr lang="pl-PL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15" y="3805429"/>
            <a:ext cx="20843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3" y="5462549"/>
            <a:ext cx="2086795" cy="8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4" y="4826162"/>
            <a:ext cx="3620199" cy="5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078552" y="4396462"/>
            <a:ext cx="188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Bazy danych: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 rot="19895178">
            <a:off x="4241906" y="5348857"/>
            <a:ext cx="300816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Berlin Sans FB" panose="020E0602020502020306" pitchFamily="34" charset="0"/>
                <a:cs typeface="Arabic Typesetting" panose="03020402040406030203" pitchFamily="66" charset="-78"/>
              </a:rPr>
              <a:t>Licencje krajowe</a:t>
            </a:r>
            <a:endParaRPr lang="pl-PL" sz="3200" dirty="0">
              <a:solidFill>
                <a:srgbClr val="FF0000"/>
              </a:solidFill>
              <a:latin typeface="Berlin Sans FB" panose="020E0602020502020306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88765" y="2555586"/>
            <a:ext cx="175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Czasopisma: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17615" y="4293096"/>
            <a:ext cx="3744416" cy="215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7504" y="2276872"/>
            <a:ext cx="4896543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300192" y="2420888"/>
            <a:ext cx="273630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6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743" y="274638"/>
            <a:ext cx="8768753" cy="1714202"/>
          </a:xfrm>
        </p:spPr>
        <p:txBody>
          <a:bodyPr>
            <a:noAutofit/>
          </a:bodyPr>
          <a:lstStyle/>
          <a:p>
            <a:r>
              <a:rPr lang="pl-PL" sz="3600" dirty="0" smtClean="0"/>
              <a:t>Zasoby elektroniczne Biblioteki </a:t>
            </a:r>
            <a:r>
              <a:rPr lang="pl-PL" sz="3600" dirty="0"/>
              <a:t>Głównej ZUT </a:t>
            </a:r>
            <a:r>
              <a:rPr lang="pl-PL" sz="3600" u="sng" dirty="0" smtClean="0"/>
              <a:t>opłacane</a:t>
            </a:r>
            <a:r>
              <a:rPr lang="pl-PL" sz="3600" dirty="0" smtClean="0"/>
              <a:t> przez BG </a:t>
            </a:r>
            <a:br>
              <a:rPr lang="pl-PL" sz="3600" dirty="0" smtClean="0"/>
            </a:br>
            <a:r>
              <a:rPr lang="pl-PL" sz="3600" dirty="0" smtClean="0"/>
              <a:t>i poszczególne jednostki ZUT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2337049"/>
            <a:ext cx="7295056" cy="45259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Bazy czasopism wydawane w języku polskim, np.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2" y="4221088"/>
            <a:ext cx="2625300" cy="80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92" y="5589240"/>
            <a:ext cx="35837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2652849" cy="80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6169" y="188640"/>
            <a:ext cx="8031385" cy="10940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 smtClean="0">
                <a:solidFill>
                  <a:schemeClr val="tx2"/>
                </a:solidFill>
              </a:rPr>
              <a:t>Zasoby elektroniczne Biblioteki Głównej ZUT opłacane przez BG i poszczególne jednostki ZUT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6171" y="1655280"/>
            <a:ext cx="4038600" cy="4525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accent2"/>
                </a:solidFill>
              </a:rPr>
              <a:t>Książki w formie elektronicznej: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4" name="Symbol zastępczy zawartości 3"/>
          <p:cNvSpPr txBox="1">
            <a:spLocks/>
          </p:cNvSpPr>
          <p:nvPr/>
        </p:nvSpPr>
        <p:spPr>
          <a:xfrm>
            <a:off x="4852261" y="1642231"/>
            <a:ext cx="4038600" cy="44708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accent2"/>
                </a:solidFill>
              </a:rPr>
              <a:t>Bazy danych i wydawcy </a:t>
            </a:r>
            <a:r>
              <a:rPr lang="pl-PL" dirty="0" smtClean="0"/>
              <a:t>czasopism 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95588"/>
            <a:ext cx="1486967" cy="17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971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18" y="2714681"/>
            <a:ext cx="22939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18" y="3237775"/>
            <a:ext cx="1704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10" y="4866886"/>
            <a:ext cx="12065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5" y="4779813"/>
            <a:ext cx="1581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84" y="3965991"/>
            <a:ext cx="1668479" cy="54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60875"/>
            <a:ext cx="15986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18" y="5541989"/>
            <a:ext cx="1180046" cy="36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72" y="2707134"/>
            <a:ext cx="12430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6" y="3344361"/>
            <a:ext cx="1732819" cy="101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pl-PL" sz="2800" dirty="0"/>
              <a:t>Zasoby elektroniczne Biblioteki Głównej ZUT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opłacane </a:t>
            </a:r>
            <a:r>
              <a:rPr lang="pl-PL" sz="2800" dirty="0"/>
              <a:t>przez BG </a:t>
            </a:r>
            <a:br>
              <a:rPr lang="pl-PL" sz="2800" dirty="0"/>
            </a:br>
            <a:r>
              <a:rPr lang="pl-PL" sz="2800" dirty="0"/>
              <a:t>i poszczególne jednostki </a:t>
            </a:r>
            <a:r>
              <a:rPr lang="pl-PL" sz="2800" dirty="0" smtClean="0"/>
              <a:t>ZUT</a:t>
            </a:r>
            <a:br>
              <a:rPr lang="pl-PL" sz="2800" dirty="0" smtClean="0"/>
            </a:br>
            <a:r>
              <a:rPr lang="pl-PL" sz="2800" dirty="0" smtClean="0"/>
              <a:t>PROCEDURY ZAKUPU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2780928"/>
            <a:ext cx="7272808" cy="2304256"/>
          </a:xfrm>
        </p:spPr>
        <p:txBody>
          <a:bodyPr>
            <a:normAutofit/>
          </a:bodyPr>
          <a:lstStyle/>
          <a:p>
            <a:r>
              <a:rPr lang="pl-PL" dirty="0"/>
              <a:t>C</a:t>
            </a:r>
            <a:r>
              <a:rPr lang="pl-PL" dirty="0" smtClean="0"/>
              <a:t>zytelnik </a:t>
            </a:r>
            <a:r>
              <a:rPr lang="pl-PL" dirty="0"/>
              <a:t>(pracownik naukowy, student, dziekan</a:t>
            </a:r>
            <a:r>
              <a:rPr lang="pl-PL" dirty="0" smtClean="0"/>
              <a:t>)</a:t>
            </a:r>
          </a:p>
          <a:p>
            <a:r>
              <a:rPr lang="pl-PL" dirty="0" smtClean="0"/>
              <a:t>Zapotrzebowanie zgłoszone do BG</a:t>
            </a:r>
          </a:p>
          <a:p>
            <a:r>
              <a:rPr lang="pl-PL" dirty="0" smtClean="0"/>
              <a:t>OGZ </a:t>
            </a:r>
            <a:r>
              <a:rPr lang="pl-PL" dirty="0"/>
              <a:t>szuka kontaktu (wydawca, pośrednik)  </a:t>
            </a:r>
            <a:r>
              <a:rPr lang="pl-PL" dirty="0" smtClean="0"/>
              <a:t>                                    i </a:t>
            </a:r>
            <a:r>
              <a:rPr lang="pl-PL" dirty="0"/>
              <a:t>występuje o wycenę i warunki zakupu</a:t>
            </a:r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323528" y="5445224"/>
            <a:ext cx="8071048" cy="1152128"/>
          </a:xfrm>
        </p:spPr>
        <p:txBody>
          <a:bodyPr>
            <a:normAutofit/>
          </a:bodyPr>
          <a:lstStyle/>
          <a:p>
            <a:r>
              <a:rPr lang="pl-PL" dirty="0" smtClean="0"/>
              <a:t>Potwierdzenie środków u zamawiającego - deklaracja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06" y="3429000"/>
            <a:ext cx="1196975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6864" cy="1584176"/>
          </a:xfrm>
        </p:spPr>
        <p:txBody>
          <a:bodyPr>
            <a:noAutofit/>
          </a:bodyPr>
          <a:lstStyle/>
          <a:p>
            <a:r>
              <a:rPr lang="pl-PL" sz="2400" dirty="0"/>
              <a:t>Zasoby elektroniczne Biblioteki Głównej ZUT opłacane przez BG </a:t>
            </a:r>
            <a:r>
              <a:rPr lang="pl-PL" sz="2400" dirty="0" smtClean="0"/>
              <a:t>i </a:t>
            </a:r>
            <a:r>
              <a:rPr lang="pl-PL" sz="2400" dirty="0"/>
              <a:t>poszczególne jednostki </a:t>
            </a:r>
            <a:r>
              <a:rPr lang="pl-PL" sz="2400" dirty="0" smtClean="0"/>
              <a:t>ZUT </a:t>
            </a:r>
            <a:br>
              <a:rPr lang="pl-PL" sz="2400" dirty="0" smtClean="0"/>
            </a:br>
            <a:r>
              <a:rPr lang="pl-PL" sz="2400" dirty="0" smtClean="0"/>
              <a:t>PROCEDURY </a:t>
            </a:r>
            <a:r>
              <a:rPr lang="pl-PL" sz="2400" dirty="0"/>
              <a:t>ZAKUPU – </a:t>
            </a:r>
            <a:r>
              <a:rPr lang="pl-PL" sz="2400" u="sng" dirty="0" smtClean="0"/>
              <a:t>Wniosek do DZP</a:t>
            </a:r>
            <a:endParaRPr lang="pl-PL" sz="24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068960"/>
            <a:ext cx="7787208" cy="255801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Wniosek o udzielenie zamówienia wspólnego</a:t>
            </a:r>
          </a:p>
          <a:p>
            <a:pPr marL="514350" indent="-514350">
              <a:buAutoNum type="arabicPeriod"/>
            </a:pPr>
            <a:r>
              <a:rPr lang="pl-PL" dirty="0" smtClean="0"/>
              <a:t>Potwierdzenie środków </a:t>
            </a:r>
          </a:p>
          <a:p>
            <a:pPr marL="514350" indent="-514350">
              <a:buAutoNum type="arabicPeriod"/>
            </a:pPr>
            <a:r>
              <a:rPr lang="pl-PL" dirty="0" smtClean="0"/>
              <a:t>Ustalenie podstawy prawnej udzielania zamówienia – Dział Zamówień Publicznych</a:t>
            </a:r>
          </a:p>
          <a:p>
            <a:pPr marL="514350" indent="-514350">
              <a:buAutoNum type="arabicPeriod"/>
            </a:pPr>
            <a:r>
              <a:rPr lang="pl-PL" dirty="0" smtClean="0"/>
              <a:t>Akceptacja - Rektor</a:t>
            </a:r>
          </a:p>
        </p:txBody>
      </p:sp>
    </p:spTree>
    <p:extLst>
      <p:ext uri="{BB962C8B-B14F-4D97-AF65-F5344CB8AC3E}">
        <p14:creationId xmlns:p14="http://schemas.microsoft.com/office/powerpoint/2010/main" val="21267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226" y="548680"/>
            <a:ext cx="7690048" cy="1154097"/>
          </a:xfrm>
        </p:spPr>
        <p:txBody>
          <a:bodyPr>
            <a:noAutofit/>
          </a:bodyPr>
          <a:lstStyle/>
          <a:p>
            <a:r>
              <a:rPr lang="pl-PL" sz="2400" dirty="0"/>
              <a:t>Zasoby elektroniczne Biblioteki Głównej ZUT opłacane przez BG </a:t>
            </a:r>
            <a:r>
              <a:rPr lang="pl-PL" sz="2400" dirty="0" smtClean="0"/>
              <a:t>i </a:t>
            </a:r>
            <a:r>
              <a:rPr lang="pl-PL" sz="2400" dirty="0"/>
              <a:t>poszczególne jednostki ZUT</a:t>
            </a:r>
            <a:br>
              <a:rPr lang="pl-PL" sz="2400" dirty="0"/>
            </a:br>
            <a:r>
              <a:rPr lang="pl-PL" sz="2400" dirty="0"/>
              <a:t>PROCEDURY </a:t>
            </a:r>
            <a:r>
              <a:rPr lang="pl-PL" sz="2400" dirty="0" smtClean="0"/>
              <a:t>ZAKUPU – PODPISYWANIE UMOWY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Prawnik</a:t>
            </a:r>
          </a:p>
          <a:p>
            <a:pPr marL="514350" indent="-514350">
              <a:buAutoNum type="arabicPeriod"/>
            </a:pPr>
            <a:r>
              <a:rPr lang="pl-PL" dirty="0" smtClean="0"/>
              <a:t>Dyrekcja</a:t>
            </a:r>
          </a:p>
          <a:p>
            <a:pPr marL="514350" indent="-514350">
              <a:buAutoNum type="arabicPeriod"/>
            </a:pPr>
            <a:r>
              <a:rPr lang="pl-PL" dirty="0" smtClean="0"/>
              <a:t>Dział Nauki</a:t>
            </a:r>
          </a:p>
          <a:p>
            <a:pPr marL="514350" indent="-514350">
              <a:buAutoNum type="arabicPeriod"/>
            </a:pPr>
            <a:r>
              <a:rPr lang="pl-PL" dirty="0" smtClean="0"/>
              <a:t>Dział Zamówień Publicznych</a:t>
            </a:r>
          </a:p>
          <a:p>
            <a:pPr marL="514350" indent="-514350">
              <a:buAutoNum type="arabicPeriod"/>
            </a:pPr>
            <a:r>
              <a:rPr lang="pl-PL" dirty="0" smtClean="0"/>
              <a:t>Kwestor</a:t>
            </a:r>
          </a:p>
          <a:p>
            <a:pPr marL="514350" indent="-514350">
              <a:buAutoNum type="arabicPeriod"/>
            </a:pPr>
            <a:r>
              <a:rPr lang="pl-PL" dirty="0" smtClean="0"/>
              <a:t>Rektor</a:t>
            </a:r>
          </a:p>
          <a:p>
            <a:pPr marL="514350" indent="-514350">
              <a:buAutoNum type="arabicPeriod"/>
            </a:pPr>
            <a:r>
              <a:rPr lang="pl-PL" dirty="0" smtClean="0"/>
              <a:t>Wysyłka umowy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21" y="3140968"/>
            <a:ext cx="3067402" cy="23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627</TotalTime>
  <Words>359</Words>
  <Application>Microsoft Office PowerPoint</Application>
  <PresentationFormat>Pokaz na ekranie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Arabic Typesetting</vt:lpstr>
      <vt:lpstr>Arial</vt:lpstr>
      <vt:lpstr>Berlin Sans FB</vt:lpstr>
      <vt:lpstr>Calibri</vt:lpstr>
      <vt:lpstr>Wingdings</vt:lpstr>
      <vt:lpstr>Perspektywa</vt:lpstr>
      <vt:lpstr>Zasoby elektroniczne udostępniane przez Bibliotekę Główną ZUT  w Szczecinie</vt:lpstr>
      <vt:lpstr>Zasoby elektroniczne  Biblioteki Głównej ZUT</vt:lpstr>
      <vt:lpstr>Zasoby elektroniczne  Biblioteki Głównej ZUT  dostępne bez opłat</vt:lpstr>
      <vt:lpstr>Zasoby elektroniczne Biblioteki Głównej ZUT dostępne bez opłat</vt:lpstr>
      <vt:lpstr>Zasoby elektroniczne Biblioteki Głównej ZUT opłacane przez BG  i poszczególne jednostki ZUT</vt:lpstr>
      <vt:lpstr>Prezentacja programu PowerPoint</vt:lpstr>
      <vt:lpstr>Zasoby elektroniczne Biblioteki Głównej ZUT  opłacane przez BG  i poszczególne jednostki ZUT PROCEDURY ZAKUPU</vt:lpstr>
      <vt:lpstr>Zasoby elektroniczne Biblioteki Głównej ZUT opłacane przez BG i poszczególne jednostki ZUT  PROCEDURY ZAKUPU – Wniosek do DZP</vt:lpstr>
      <vt:lpstr>Zasoby elektroniczne Biblioteki Głównej ZUT opłacane przez BG i poszczególne jednostki ZUT PROCEDURY ZAKUPU – PODPISYWANIE UMOWY</vt:lpstr>
      <vt:lpstr>Po wysyłce umowy…</vt:lpstr>
      <vt:lpstr>Zasoby elektroniczne Biblioteki Głównej ZUT opłacane przez BG i poszczególne jednostki ZUT PROCEDURY ZAKUPU – Faktura</vt:lpstr>
      <vt:lpstr>Zasoby elektroniczne Biblioteki Głównej ZUT opłacane przez BG  i poszczególne jednostki ZUT PROCEDURY ZAKUPU</vt:lpstr>
      <vt:lpstr>I wakacje </vt:lpstr>
      <vt:lpstr>Niestety, wolne tylko po godzinach pracy…</vt:lpstr>
      <vt:lpstr>Dziękuję za uwagę</vt:lpstr>
    </vt:vector>
  </TitlesOfParts>
  <Company>BG ZUT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Zasoby elektroniczne udostępniane przez Bibliotekę Główną ZUT  w Szczecinie</dc:title>
  <dc:creator>aczarnecka</dc:creator>
  <cp:lastModifiedBy>artur</cp:lastModifiedBy>
  <cp:revision>35</cp:revision>
  <cp:lastPrinted>2016-09-21T11:58:04Z</cp:lastPrinted>
  <dcterms:created xsi:type="dcterms:W3CDTF">2016-09-16T12:29:05Z</dcterms:created>
  <dcterms:modified xsi:type="dcterms:W3CDTF">2018-10-22T07:14:55Z</dcterms:modified>
</cp:coreProperties>
</file>