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9" r:id="rId3"/>
    <p:sldId id="278" r:id="rId4"/>
    <p:sldId id="279" r:id="rId5"/>
    <p:sldId id="280" r:id="rId6"/>
    <p:sldId id="301" r:id="rId7"/>
    <p:sldId id="281" r:id="rId8"/>
    <p:sldId id="300" r:id="rId9"/>
    <p:sldId id="260" r:id="rId10"/>
    <p:sldId id="302" r:id="rId11"/>
    <p:sldId id="284" r:id="rId12"/>
    <p:sldId id="286" r:id="rId13"/>
    <p:sldId id="287" r:id="rId14"/>
    <p:sldId id="293" r:id="rId15"/>
    <p:sldId id="292" r:id="rId16"/>
    <p:sldId id="294" r:id="rId17"/>
    <p:sldId id="303" r:id="rId18"/>
    <p:sldId id="296" r:id="rId19"/>
    <p:sldId id="297" r:id="rId20"/>
    <p:sldId id="298" r:id="rId21"/>
    <p:sldId id="304" r:id="rId22"/>
    <p:sldId id="305" r:id="rId23"/>
    <p:sldId id="283" r:id="rId24"/>
    <p:sldId id="30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7" autoAdjust="0"/>
    <p:restoredTop sz="94660"/>
  </p:normalViewPr>
  <p:slideViewPr>
    <p:cSldViewPr snapToGrid="0">
      <p:cViewPr varScale="1">
        <p:scale>
          <a:sx n="124" d="100"/>
          <a:sy n="124" d="100"/>
        </p:scale>
        <p:origin x="120"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1"/>
            <a:ext cx="8915399" cy="1889234"/>
          </a:xfrm>
        </p:spPr>
        <p:txBody>
          <a:bodyPr anchor="b">
            <a:norm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2789D7-566F-4E3F-A99D-58426306AFAA}"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DB11690-F460-4D4B-8CB8-A60F2C93F751}" type="slidenum">
              <a:rPr lang="en-US" smtClean="0"/>
              <a:t>‹#›</a:t>
            </a:fld>
            <a:endParaRPr lang="en-US"/>
          </a:p>
        </p:txBody>
      </p:sp>
      <p:pic>
        <p:nvPicPr>
          <p:cNvPr id="8" name="Picture 7">
            <a:extLst>
              <a:ext uri="{FF2B5EF4-FFF2-40B4-BE49-F238E27FC236}">
                <a16:creationId xmlns:a16="http://schemas.microsoft.com/office/drawing/2014/main" id="{0E57C4E6-3047-46CE-B2C0-104F0167021C}"/>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3213" y="230241"/>
            <a:ext cx="1212828" cy="967937"/>
          </a:xfrm>
          <a:prstGeom prst="rect">
            <a:avLst/>
          </a:prstGeom>
          <a:noFill/>
          <a:ln>
            <a:noFill/>
          </a:ln>
        </p:spPr>
      </p:pic>
    </p:spTree>
    <p:extLst>
      <p:ext uri="{BB962C8B-B14F-4D97-AF65-F5344CB8AC3E}">
        <p14:creationId xmlns:p14="http://schemas.microsoft.com/office/powerpoint/2010/main" val="266647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2789D7-566F-4E3F-A99D-58426306AFAA}"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DB11690-F460-4D4B-8CB8-A60F2C93F751}" type="slidenum">
              <a:rPr lang="en-US" smtClean="0"/>
              <a:t>‹#›</a:t>
            </a:fld>
            <a:endParaRPr lang="en-US"/>
          </a:p>
        </p:txBody>
      </p:sp>
    </p:spTree>
    <p:extLst>
      <p:ext uri="{BB962C8B-B14F-4D97-AF65-F5344CB8AC3E}">
        <p14:creationId xmlns:p14="http://schemas.microsoft.com/office/powerpoint/2010/main" val="68155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2789D7-566F-4E3F-A99D-58426306AFAA}"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DB11690-F460-4D4B-8CB8-A60F2C93F75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61024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62789D7-566F-4E3F-A99D-58426306AFAA}"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B11690-F460-4D4B-8CB8-A60F2C93F751}" type="slidenum">
              <a:rPr lang="en-US" smtClean="0"/>
              <a:t>‹#›</a:t>
            </a:fld>
            <a:endParaRPr lang="en-US"/>
          </a:p>
        </p:txBody>
      </p:sp>
    </p:spTree>
    <p:extLst>
      <p:ext uri="{BB962C8B-B14F-4D97-AF65-F5344CB8AC3E}">
        <p14:creationId xmlns:p14="http://schemas.microsoft.com/office/powerpoint/2010/main" val="2395351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62789D7-566F-4E3F-A99D-58426306AFAA}"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B11690-F460-4D4B-8CB8-A60F2C93F75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52513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62789D7-566F-4E3F-A99D-58426306AFAA}"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B11690-F460-4D4B-8CB8-A60F2C93F751}" type="slidenum">
              <a:rPr lang="en-US" smtClean="0"/>
              <a:t>‹#›</a:t>
            </a:fld>
            <a:endParaRPr lang="en-US"/>
          </a:p>
        </p:txBody>
      </p:sp>
    </p:spTree>
    <p:extLst>
      <p:ext uri="{BB962C8B-B14F-4D97-AF65-F5344CB8AC3E}">
        <p14:creationId xmlns:p14="http://schemas.microsoft.com/office/powerpoint/2010/main" val="649001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2789D7-566F-4E3F-A99D-58426306AFAA}"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B11690-F460-4D4B-8CB8-A60F2C93F751}" type="slidenum">
              <a:rPr lang="en-US" smtClean="0"/>
              <a:t>‹#›</a:t>
            </a:fld>
            <a:endParaRPr lang="en-US"/>
          </a:p>
        </p:txBody>
      </p:sp>
    </p:spTree>
    <p:extLst>
      <p:ext uri="{BB962C8B-B14F-4D97-AF65-F5344CB8AC3E}">
        <p14:creationId xmlns:p14="http://schemas.microsoft.com/office/powerpoint/2010/main" val="129547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2789D7-566F-4E3F-A99D-58426306AFAA}"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B11690-F460-4D4B-8CB8-A60F2C93F751}" type="slidenum">
              <a:rPr lang="en-US" smtClean="0"/>
              <a:t>‹#›</a:t>
            </a:fld>
            <a:endParaRPr lang="en-US"/>
          </a:p>
        </p:txBody>
      </p:sp>
    </p:spTree>
    <p:extLst>
      <p:ext uri="{BB962C8B-B14F-4D97-AF65-F5344CB8AC3E}">
        <p14:creationId xmlns:p14="http://schemas.microsoft.com/office/powerpoint/2010/main" val="89264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2789D7-566F-4E3F-A99D-58426306AFAA}"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B11690-F460-4D4B-8CB8-A60F2C93F751}" type="slidenum">
              <a:rPr lang="en-US" smtClean="0"/>
              <a:t>‹#›</a:t>
            </a:fld>
            <a:endParaRPr lang="en-US"/>
          </a:p>
        </p:txBody>
      </p:sp>
    </p:spTree>
    <p:extLst>
      <p:ext uri="{BB962C8B-B14F-4D97-AF65-F5344CB8AC3E}">
        <p14:creationId xmlns:p14="http://schemas.microsoft.com/office/powerpoint/2010/main" val="369512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2789D7-566F-4E3F-A99D-58426306AFAA}"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DB11690-F460-4D4B-8CB8-A60F2C93F751}" type="slidenum">
              <a:rPr lang="en-US" smtClean="0"/>
              <a:t>‹#›</a:t>
            </a:fld>
            <a:endParaRPr lang="en-US"/>
          </a:p>
        </p:txBody>
      </p:sp>
    </p:spTree>
    <p:extLst>
      <p:ext uri="{BB962C8B-B14F-4D97-AF65-F5344CB8AC3E}">
        <p14:creationId xmlns:p14="http://schemas.microsoft.com/office/powerpoint/2010/main" val="20462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2789D7-566F-4E3F-A99D-58426306AFAA}"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DB11690-F460-4D4B-8CB8-A60F2C93F751}" type="slidenum">
              <a:rPr lang="en-US" smtClean="0"/>
              <a:t>‹#›</a:t>
            </a:fld>
            <a:endParaRPr lang="en-US"/>
          </a:p>
        </p:txBody>
      </p:sp>
    </p:spTree>
    <p:extLst>
      <p:ext uri="{BB962C8B-B14F-4D97-AF65-F5344CB8AC3E}">
        <p14:creationId xmlns:p14="http://schemas.microsoft.com/office/powerpoint/2010/main" val="171942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2789D7-566F-4E3F-A99D-58426306AFAA}" type="datetimeFigureOut">
              <a:rPr lang="en-US" smtClean="0"/>
              <a:t>1/9/2023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DB11690-F460-4D4B-8CB8-A60F2C93F751}" type="slidenum">
              <a:rPr lang="en-US" smtClean="0"/>
              <a:t>‹#›</a:t>
            </a:fld>
            <a:endParaRPr lang="en-US"/>
          </a:p>
        </p:txBody>
      </p:sp>
    </p:spTree>
    <p:extLst>
      <p:ext uri="{BB962C8B-B14F-4D97-AF65-F5344CB8AC3E}">
        <p14:creationId xmlns:p14="http://schemas.microsoft.com/office/powerpoint/2010/main" val="310089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2789D7-566F-4E3F-A99D-58426306AFAA}" type="datetimeFigureOut">
              <a:rPr lang="en-US" smtClean="0"/>
              <a:t>1/9/2023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DB11690-F460-4D4B-8CB8-A60F2C93F751}" type="slidenum">
              <a:rPr lang="en-US" smtClean="0"/>
              <a:t>‹#›</a:t>
            </a:fld>
            <a:endParaRPr lang="en-US"/>
          </a:p>
        </p:txBody>
      </p:sp>
    </p:spTree>
    <p:extLst>
      <p:ext uri="{BB962C8B-B14F-4D97-AF65-F5344CB8AC3E}">
        <p14:creationId xmlns:p14="http://schemas.microsoft.com/office/powerpoint/2010/main" val="104994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789D7-566F-4E3F-A99D-58426306AFAA}" type="datetimeFigureOut">
              <a:rPr lang="en-US" smtClean="0"/>
              <a:t>1/9/2023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DB11690-F460-4D4B-8CB8-A60F2C93F751}" type="slidenum">
              <a:rPr lang="en-US" smtClean="0"/>
              <a:t>‹#›</a:t>
            </a:fld>
            <a:endParaRPr lang="en-US"/>
          </a:p>
        </p:txBody>
      </p:sp>
    </p:spTree>
    <p:extLst>
      <p:ext uri="{BB962C8B-B14F-4D97-AF65-F5344CB8AC3E}">
        <p14:creationId xmlns:p14="http://schemas.microsoft.com/office/powerpoint/2010/main" val="239232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62789D7-566F-4E3F-A99D-58426306AFAA}"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DB11690-F460-4D4B-8CB8-A60F2C93F751}" type="slidenum">
              <a:rPr lang="en-US" smtClean="0"/>
              <a:t>‹#›</a:t>
            </a:fld>
            <a:endParaRPr lang="en-US"/>
          </a:p>
        </p:txBody>
      </p:sp>
    </p:spTree>
    <p:extLst>
      <p:ext uri="{BB962C8B-B14F-4D97-AF65-F5344CB8AC3E}">
        <p14:creationId xmlns:p14="http://schemas.microsoft.com/office/powerpoint/2010/main" val="3865786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62789D7-566F-4E3F-A99D-58426306AFAA}"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B11690-F460-4D4B-8CB8-A60F2C93F751}" type="slidenum">
              <a:rPr lang="en-US" smtClean="0"/>
              <a:t>‹#›</a:t>
            </a:fld>
            <a:endParaRPr lang="en-US"/>
          </a:p>
        </p:txBody>
      </p:sp>
    </p:spTree>
    <p:extLst>
      <p:ext uri="{BB962C8B-B14F-4D97-AF65-F5344CB8AC3E}">
        <p14:creationId xmlns:p14="http://schemas.microsoft.com/office/powerpoint/2010/main" val="365047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62789D7-566F-4E3F-A99D-58426306AFAA}" type="datetimeFigureOut">
              <a:rPr lang="en-US" smtClean="0"/>
              <a:t>1/9/2023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DB11690-F460-4D4B-8CB8-A60F2C93F751}" type="slidenum">
              <a:rPr lang="en-US" smtClean="0"/>
              <a:t>‹#›</a:t>
            </a:fld>
            <a:endParaRPr lang="en-US"/>
          </a:p>
        </p:txBody>
      </p:sp>
    </p:spTree>
    <p:extLst>
      <p:ext uri="{BB962C8B-B14F-4D97-AF65-F5344CB8AC3E}">
        <p14:creationId xmlns:p14="http://schemas.microsoft.com/office/powerpoint/2010/main" val="2549033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repository.tum.ac.ke/" TargetMode="External"/><Relationship Id="rId2" Type="http://schemas.openxmlformats.org/officeDocument/2006/relationships/hyperlink" Target="http://ir.tum.ac.ke/" TargetMode="External"/><Relationship Id="rId1" Type="http://schemas.openxmlformats.org/officeDocument/2006/relationships/slideLayout" Target="../slideLayouts/slideLayout2.xml"/><Relationship Id="rId4" Type="http://schemas.openxmlformats.org/officeDocument/2006/relationships/hyperlink" Target="http://41.89.128.49/"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journals.tum.ac.k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ue.or.ke/index.php?option=com_phocadownload&amp;view=category&amp;id=16:standards-and-guidelines&amp;Itemid=187" TargetMode="External"/><Relationship Id="rId2" Type="http://schemas.openxmlformats.org/officeDocument/2006/relationships/hyperlink" Target="https://doi.org/10.1177/02666669211015429" TargetMode="External"/><Relationship Id="rId1" Type="http://schemas.openxmlformats.org/officeDocument/2006/relationships/slideLayout" Target="../slideLayouts/slideLayout2.xml"/><Relationship Id="rId6" Type="http://schemas.openxmlformats.org/officeDocument/2006/relationships/hyperlink" Target="http://www.innovation.ukzn.ac.za/InnovationPdfs/No28pp1-8Otike.pdf" TargetMode="External"/><Relationship Id="rId5" Type="http://schemas.openxmlformats.org/officeDocument/2006/relationships/hyperlink" Target="https://v2.sherpa.ac.uk/opendoar/" TargetMode="External"/><Relationship Id="rId4" Type="http://schemas.openxmlformats.org/officeDocument/2006/relationships/hyperlink" Target="https://www.cue.or.ke/index.php?option=com_content&amp;view=article&amp;id=21&amp;Itemid=18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028BBE-B92B-4568-8659-A9C2F53BB0E8}"/>
              </a:ext>
            </a:extLst>
          </p:cNvPr>
          <p:cNvSpPr>
            <a:spLocks noGrp="1"/>
          </p:cNvSpPr>
          <p:nvPr>
            <p:ph type="ctrTitle"/>
          </p:nvPr>
        </p:nvSpPr>
        <p:spPr>
          <a:xfrm>
            <a:off x="2461847" y="1263375"/>
            <a:ext cx="9203539" cy="3077308"/>
          </a:xfrm>
        </p:spPr>
        <p:txBody>
          <a:bodyPr>
            <a:normAutofit fontScale="90000"/>
          </a:bodyPr>
          <a:lstStyle/>
          <a:p>
            <a:pPr algn="ctr"/>
            <a:br>
              <a:rPr lang="en-US" dirty="0"/>
            </a:br>
            <a:br>
              <a:rPr lang="en-US" dirty="0"/>
            </a:br>
            <a:br>
              <a:rPr lang="en-US" dirty="0"/>
            </a:br>
            <a:br>
              <a:rPr lang="en-US" dirty="0"/>
            </a:br>
            <a:br>
              <a:rPr lang="en-US" dirty="0"/>
            </a:br>
            <a:br>
              <a:rPr lang="en-US" sz="4800" dirty="0"/>
            </a:br>
            <a:br>
              <a:rPr lang="en-US" sz="4800" dirty="0"/>
            </a:br>
            <a:br>
              <a:rPr lang="en-US" sz="4800" dirty="0"/>
            </a:br>
            <a:r>
              <a:rPr lang="en-US" sz="5300" b="1" dirty="0"/>
              <a:t>Digital Libraries in Kenya: Current Practice and Future Prospects"</a:t>
            </a:r>
            <a:br>
              <a:rPr lang="en-US" sz="5300" b="1" dirty="0"/>
            </a:br>
            <a:endParaRPr lang="en-US" sz="5300" b="1" dirty="0"/>
          </a:p>
        </p:txBody>
      </p:sp>
      <p:sp>
        <p:nvSpPr>
          <p:cNvPr id="5" name="Subtitle 4">
            <a:extLst>
              <a:ext uri="{FF2B5EF4-FFF2-40B4-BE49-F238E27FC236}">
                <a16:creationId xmlns:a16="http://schemas.microsoft.com/office/drawing/2014/main" id="{EF569298-0DFC-4C8F-9249-FC9DE92C698C}"/>
              </a:ext>
            </a:extLst>
          </p:cNvPr>
          <p:cNvSpPr>
            <a:spLocks noGrp="1"/>
          </p:cNvSpPr>
          <p:nvPr>
            <p:ph type="subTitle" idx="1"/>
          </p:nvPr>
        </p:nvSpPr>
        <p:spPr>
          <a:xfrm>
            <a:off x="2850470" y="4967654"/>
            <a:ext cx="8915399" cy="1169582"/>
          </a:xfrm>
        </p:spPr>
        <p:txBody>
          <a:bodyPr>
            <a:normAutofit/>
          </a:bodyPr>
          <a:lstStyle/>
          <a:p>
            <a:pPr algn="ctr"/>
            <a:r>
              <a:rPr lang="en-GB" sz="2400" b="1" dirty="0" err="1">
                <a:solidFill>
                  <a:schemeClr val="tx1"/>
                </a:solidFill>
              </a:rPr>
              <a:t>Dr.</a:t>
            </a:r>
            <a:r>
              <a:rPr lang="en-GB" sz="2400" b="1" dirty="0">
                <a:solidFill>
                  <a:schemeClr val="tx1"/>
                </a:solidFill>
              </a:rPr>
              <a:t> </a:t>
            </a:r>
            <a:r>
              <a:rPr lang="en-GB" sz="2400" b="1" dirty="0" err="1">
                <a:solidFill>
                  <a:schemeClr val="tx1"/>
                </a:solidFill>
              </a:rPr>
              <a:t>Wanyenda</a:t>
            </a:r>
            <a:r>
              <a:rPr lang="en-GB" sz="2400" b="1" dirty="0">
                <a:solidFill>
                  <a:schemeClr val="tx1"/>
                </a:solidFill>
              </a:rPr>
              <a:t> </a:t>
            </a:r>
            <a:r>
              <a:rPr lang="en-GB" sz="2400" b="1" dirty="0" err="1">
                <a:solidFill>
                  <a:schemeClr val="tx1"/>
                </a:solidFill>
              </a:rPr>
              <a:t>Chilimo</a:t>
            </a:r>
            <a:endParaRPr lang="en-US" sz="2400" b="1" dirty="0">
              <a:solidFill>
                <a:schemeClr val="tx1"/>
              </a:solidFill>
            </a:endParaRPr>
          </a:p>
        </p:txBody>
      </p:sp>
    </p:spTree>
    <p:extLst>
      <p:ext uri="{BB962C8B-B14F-4D97-AF65-F5344CB8AC3E}">
        <p14:creationId xmlns:p14="http://schemas.microsoft.com/office/powerpoint/2010/main" val="2096528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DEB7E-1B7B-4420-B981-7C692B28185F}"/>
              </a:ext>
            </a:extLst>
          </p:cNvPr>
          <p:cNvSpPr>
            <a:spLocks noGrp="1"/>
          </p:cNvSpPr>
          <p:nvPr>
            <p:ph type="title"/>
          </p:nvPr>
        </p:nvSpPr>
        <p:spPr>
          <a:xfrm>
            <a:off x="2110155" y="624110"/>
            <a:ext cx="9394458" cy="782659"/>
          </a:xfrm>
        </p:spPr>
        <p:txBody>
          <a:bodyPr>
            <a:normAutofit fontScale="90000"/>
          </a:bodyPr>
          <a:lstStyle/>
          <a:p>
            <a:r>
              <a:rPr lang="en-US" b="1" dirty="0"/>
              <a:t>E-resources – Challenges and future Prospects </a:t>
            </a:r>
            <a:br>
              <a:rPr lang="en-US" b="1" dirty="0"/>
            </a:br>
            <a:br>
              <a:rPr lang="en-US" b="1" dirty="0"/>
            </a:br>
            <a:endParaRPr lang="en-US" dirty="0"/>
          </a:p>
        </p:txBody>
      </p:sp>
      <p:sp>
        <p:nvSpPr>
          <p:cNvPr id="3" name="Content Placeholder 2">
            <a:extLst>
              <a:ext uri="{FF2B5EF4-FFF2-40B4-BE49-F238E27FC236}">
                <a16:creationId xmlns:a16="http://schemas.microsoft.com/office/drawing/2014/main" id="{32B39B95-95AE-4DFD-9BEA-73759A7BC49A}"/>
              </a:ext>
            </a:extLst>
          </p:cNvPr>
          <p:cNvSpPr>
            <a:spLocks noGrp="1"/>
          </p:cNvSpPr>
          <p:nvPr>
            <p:ph idx="1"/>
          </p:nvPr>
        </p:nvSpPr>
        <p:spPr>
          <a:xfrm>
            <a:off x="2589212" y="1647930"/>
            <a:ext cx="8915400" cy="4263292"/>
          </a:xfrm>
        </p:spPr>
        <p:txBody>
          <a:bodyPr/>
          <a:lstStyle/>
          <a:p>
            <a:r>
              <a:rPr lang="en-US" dirty="0"/>
              <a:t>High cost of subscription to E-resources which makes some databases out of reach to Kenyan  Universities e.g. Elsevier, Scopus  and Web of science  databases </a:t>
            </a:r>
          </a:p>
          <a:p>
            <a:r>
              <a:rPr lang="en-US" dirty="0"/>
              <a:t>Underutilization of the resources by staff and students </a:t>
            </a:r>
          </a:p>
          <a:p>
            <a:r>
              <a:rPr lang="en-US" dirty="0"/>
              <a:t>Inadequate skills among library staff hence the need for  frequent training programs and capacity building </a:t>
            </a:r>
          </a:p>
          <a:p>
            <a:r>
              <a:rPr lang="en-US" dirty="0"/>
              <a:t>Low bandwidth  and inadequate ICT infrastructure within the universities which makes accessibility a challenge</a:t>
            </a:r>
          </a:p>
          <a:p>
            <a:pPr marL="0" indent="0">
              <a:buNone/>
            </a:pPr>
            <a:r>
              <a:rPr lang="en-US" dirty="0"/>
              <a:t> </a:t>
            </a:r>
          </a:p>
          <a:p>
            <a:endParaRPr lang="en-US" dirty="0"/>
          </a:p>
          <a:p>
            <a:endParaRPr lang="en-US" dirty="0"/>
          </a:p>
        </p:txBody>
      </p:sp>
    </p:spTree>
    <p:extLst>
      <p:ext uri="{BB962C8B-B14F-4D97-AF65-F5344CB8AC3E}">
        <p14:creationId xmlns:p14="http://schemas.microsoft.com/office/powerpoint/2010/main" val="261778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E3B70-0408-4262-BEA4-DF09B13DF60A}"/>
              </a:ext>
            </a:extLst>
          </p:cNvPr>
          <p:cNvSpPr>
            <a:spLocks noGrp="1"/>
          </p:cNvSpPr>
          <p:nvPr>
            <p:ph type="title"/>
          </p:nvPr>
        </p:nvSpPr>
        <p:spPr>
          <a:xfrm>
            <a:off x="2592925" y="624110"/>
            <a:ext cx="8911687" cy="802756"/>
          </a:xfrm>
        </p:spPr>
        <p:txBody>
          <a:bodyPr>
            <a:normAutofit fontScale="90000"/>
          </a:bodyPr>
          <a:lstStyle/>
          <a:p>
            <a:r>
              <a:rPr lang="en-US" b="1" dirty="0"/>
              <a:t>Automated library services </a:t>
            </a:r>
            <a:br>
              <a:rPr lang="en-US" dirty="0"/>
            </a:br>
            <a:endParaRPr lang="en-US" dirty="0"/>
          </a:p>
        </p:txBody>
      </p:sp>
      <p:sp>
        <p:nvSpPr>
          <p:cNvPr id="3" name="Content Placeholder 2">
            <a:extLst>
              <a:ext uri="{FF2B5EF4-FFF2-40B4-BE49-F238E27FC236}">
                <a16:creationId xmlns:a16="http://schemas.microsoft.com/office/drawing/2014/main" id="{B6E819E4-404F-485F-B8CF-428EC16B3198}"/>
              </a:ext>
            </a:extLst>
          </p:cNvPr>
          <p:cNvSpPr>
            <a:spLocks noGrp="1"/>
          </p:cNvSpPr>
          <p:nvPr>
            <p:ph idx="1"/>
          </p:nvPr>
        </p:nvSpPr>
        <p:spPr>
          <a:xfrm>
            <a:off x="1537398" y="1296237"/>
            <a:ext cx="9967214" cy="4614985"/>
          </a:xfrm>
        </p:spPr>
        <p:txBody>
          <a:bodyPr>
            <a:normAutofit lnSpcReduction="10000"/>
          </a:bodyPr>
          <a:lstStyle/>
          <a:p>
            <a:endParaRPr lang="en-US" dirty="0"/>
          </a:p>
          <a:p>
            <a:r>
              <a:rPr lang="en-US" dirty="0"/>
              <a:t>Majority of academic libraries in Kenya have automated their services </a:t>
            </a:r>
          </a:p>
          <a:p>
            <a:r>
              <a:rPr lang="en-US" dirty="0"/>
              <a:t>Through automation libraries are able to utilize information communications technologies (ICT) to replace manual systems. This bring efficient and effectiveness in operations</a:t>
            </a:r>
          </a:p>
          <a:p>
            <a:r>
              <a:rPr lang="en-US" dirty="0"/>
              <a:t>A study done by Adera 2013 shows that 67% of libraries in Kenya were using KOHA as their library software </a:t>
            </a:r>
          </a:p>
          <a:p>
            <a:r>
              <a:rPr lang="en-US" dirty="0"/>
              <a:t>The main reason for this trend is the cost-effectiveness associated with the use of open source systems. </a:t>
            </a:r>
          </a:p>
          <a:p>
            <a:r>
              <a:rPr lang="en-US" dirty="0"/>
              <a:t>In most cases, academic libraries in Kenya are inadequately funded but are under pressure to provide quality library services to their users. This scenario makes open source systems an attractive option for these libraries</a:t>
            </a:r>
          </a:p>
          <a:p>
            <a:r>
              <a:rPr lang="en-US" dirty="0"/>
              <a:t>Other advantages of using Koha include lower initial and ongoing costs, the absence of vendor lock-ins and allowing for greater flexibility.</a:t>
            </a:r>
          </a:p>
          <a:p>
            <a:endParaRPr lang="en-US" dirty="0"/>
          </a:p>
          <a:p>
            <a:endParaRPr lang="en-US" dirty="0"/>
          </a:p>
          <a:p>
            <a:endParaRPr lang="en-US" dirty="0"/>
          </a:p>
        </p:txBody>
      </p:sp>
    </p:spTree>
    <p:extLst>
      <p:ext uri="{BB962C8B-B14F-4D97-AF65-F5344CB8AC3E}">
        <p14:creationId xmlns:p14="http://schemas.microsoft.com/office/powerpoint/2010/main" val="20436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AB85-D89F-4275-82D3-F6C208FD161F}"/>
              </a:ext>
            </a:extLst>
          </p:cNvPr>
          <p:cNvSpPr>
            <a:spLocks noGrp="1"/>
          </p:cNvSpPr>
          <p:nvPr>
            <p:ph type="title"/>
          </p:nvPr>
        </p:nvSpPr>
        <p:spPr>
          <a:xfrm>
            <a:off x="2100105" y="624110"/>
            <a:ext cx="9404507" cy="792708"/>
          </a:xfrm>
        </p:spPr>
        <p:txBody>
          <a:bodyPr>
            <a:normAutofit fontScale="90000"/>
          </a:bodyPr>
          <a:lstStyle/>
          <a:p>
            <a:r>
              <a:rPr lang="en-US" b="1" dirty="0"/>
              <a:t>Automation - Challenges and future Prospects </a:t>
            </a:r>
            <a:endParaRPr lang="en-US" dirty="0"/>
          </a:p>
        </p:txBody>
      </p:sp>
      <p:sp>
        <p:nvSpPr>
          <p:cNvPr id="3" name="Content Placeholder 2">
            <a:extLst>
              <a:ext uri="{FF2B5EF4-FFF2-40B4-BE49-F238E27FC236}">
                <a16:creationId xmlns:a16="http://schemas.microsoft.com/office/drawing/2014/main" id="{931599AF-3A5C-4ED9-9291-57C94753D54B}"/>
              </a:ext>
            </a:extLst>
          </p:cNvPr>
          <p:cNvSpPr>
            <a:spLocks noGrp="1"/>
          </p:cNvSpPr>
          <p:nvPr>
            <p:ph idx="1"/>
          </p:nvPr>
        </p:nvSpPr>
        <p:spPr>
          <a:xfrm>
            <a:off x="1778558" y="1507253"/>
            <a:ext cx="9726054" cy="5265336"/>
          </a:xfrm>
        </p:spPr>
        <p:txBody>
          <a:bodyPr>
            <a:normAutofit/>
          </a:bodyPr>
          <a:lstStyle/>
          <a:p>
            <a:r>
              <a:rPr lang="en-US" dirty="0"/>
              <a:t>However, managing open source LMSs also comes with challenges. The main challenge is lack of quality support services or a dedicated vendor company to maintain the systems for the libraries</a:t>
            </a:r>
          </a:p>
          <a:p>
            <a:r>
              <a:rPr lang="en-US" dirty="0"/>
              <a:t>Though free and paid Koha support services are also available through the  Koha Kenya Community (2014),  However this is not adequate, Libraries using Koha are still faced with challenges including: </a:t>
            </a:r>
          </a:p>
          <a:p>
            <a:pPr lvl="1"/>
            <a:endParaRPr lang="en-US" dirty="0"/>
          </a:p>
          <a:p>
            <a:pPr lvl="1"/>
            <a:r>
              <a:rPr lang="en-US" dirty="0"/>
              <a:t>lack of skills, knowledge, and competencies to effectively use Koha. </a:t>
            </a:r>
          </a:p>
          <a:p>
            <a:pPr lvl="1"/>
            <a:r>
              <a:rPr lang="en-US" dirty="0"/>
              <a:t>Inability to effectively use all the modules in Koha because of a lack of skills. The modules that are mainly used are circulation and cataloguing modules. </a:t>
            </a:r>
          </a:p>
          <a:p>
            <a:pPr lvl="1"/>
            <a:r>
              <a:rPr lang="en-US" dirty="0"/>
              <a:t>Difficulties upgrading and backing up the Koha database.</a:t>
            </a:r>
          </a:p>
          <a:p>
            <a:pPr lvl="1"/>
            <a:r>
              <a:rPr lang="en-US" dirty="0"/>
              <a:t>Difficulties involving  integrating KOHA with other systems in the universities e.g. Finance, student management system </a:t>
            </a:r>
          </a:p>
          <a:p>
            <a:pPr lvl="1"/>
            <a:r>
              <a:rPr lang="en-US" dirty="0"/>
              <a:t>Inadequate hard ware, networking </a:t>
            </a:r>
            <a:r>
              <a:rPr lang="en-US" dirty="0" err="1"/>
              <a:t>infrusttacture</a:t>
            </a:r>
            <a:r>
              <a:rPr lang="en-US" dirty="0"/>
              <a:t> and other IT facilities </a:t>
            </a:r>
          </a:p>
          <a:p>
            <a:pPr marL="457200" lvl="1" indent="0">
              <a:buNone/>
            </a:pPr>
            <a:endParaRPr lang="en-US" dirty="0"/>
          </a:p>
        </p:txBody>
      </p:sp>
    </p:spTree>
    <p:extLst>
      <p:ext uri="{BB962C8B-B14F-4D97-AF65-F5344CB8AC3E}">
        <p14:creationId xmlns:p14="http://schemas.microsoft.com/office/powerpoint/2010/main" val="1822368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484E-57CF-4FCC-A13D-59097A215809}"/>
              </a:ext>
            </a:extLst>
          </p:cNvPr>
          <p:cNvSpPr>
            <a:spLocks noGrp="1"/>
          </p:cNvSpPr>
          <p:nvPr>
            <p:ph type="title"/>
          </p:nvPr>
        </p:nvSpPr>
        <p:spPr>
          <a:xfrm>
            <a:off x="1788608" y="242273"/>
            <a:ext cx="9685860" cy="852997"/>
          </a:xfrm>
        </p:spPr>
        <p:txBody>
          <a:bodyPr/>
          <a:lstStyle/>
          <a:p>
            <a:r>
              <a:rPr lang="en-US" dirty="0"/>
              <a:t>Institutional Repositories and open access </a:t>
            </a:r>
          </a:p>
        </p:txBody>
      </p:sp>
      <p:sp>
        <p:nvSpPr>
          <p:cNvPr id="3" name="Content Placeholder 2">
            <a:extLst>
              <a:ext uri="{FF2B5EF4-FFF2-40B4-BE49-F238E27FC236}">
                <a16:creationId xmlns:a16="http://schemas.microsoft.com/office/drawing/2014/main" id="{7DF75F80-8DCC-442B-B2FF-DDC4F8212DE7}"/>
              </a:ext>
            </a:extLst>
          </p:cNvPr>
          <p:cNvSpPr>
            <a:spLocks noGrp="1"/>
          </p:cNvSpPr>
          <p:nvPr>
            <p:ph idx="1"/>
          </p:nvPr>
        </p:nvSpPr>
        <p:spPr>
          <a:xfrm>
            <a:off x="2160396" y="1215851"/>
            <a:ext cx="8711920" cy="5018039"/>
          </a:xfrm>
        </p:spPr>
        <p:txBody>
          <a:bodyPr>
            <a:normAutofit/>
          </a:bodyPr>
          <a:lstStyle/>
          <a:p>
            <a:endParaRPr lang="en-US" dirty="0"/>
          </a:p>
          <a:p>
            <a:r>
              <a:rPr lang="en-US" dirty="0"/>
              <a:t>Institutional repositories (IRs) have emerged alongside the open access (OA) initiative on scientific literature which advocates for free, online access to digital scholarly materials (Ferreira </a:t>
            </a:r>
            <a:r>
              <a:rPr lang="en-US" i="1" dirty="0"/>
              <a:t>et al</a:t>
            </a:r>
            <a:r>
              <a:rPr lang="en-US" dirty="0"/>
              <a:t>. 2008)</a:t>
            </a:r>
          </a:p>
          <a:p>
            <a:r>
              <a:rPr lang="en-US" dirty="0"/>
              <a:t>Institutional repositories are important tools  in facilitating global access to  the institutional generated intellectual output and making it visible globally </a:t>
            </a:r>
          </a:p>
          <a:p>
            <a:r>
              <a:rPr lang="en-US" dirty="0"/>
              <a:t>Open access services through institutional repositories have the potential to maximize access and  impact, and  accelerate the dissemination  of research output generated from African countries</a:t>
            </a:r>
          </a:p>
          <a:p>
            <a:r>
              <a:rPr lang="en-US" dirty="0"/>
              <a:t>This will in turn improve visibility of African researchers to global knowledge (Jones, 2018) </a:t>
            </a:r>
            <a:endParaRPr lang="en-US" dirty="0">
              <a:solidFill>
                <a:schemeClr val="tx1"/>
              </a:solidFill>
            </a:endParaRP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3262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E63C-4B13-43D7-BD28-E9991F2DA7CB}"/>
              </a:ext>
            </a:extLst>
          </p:cNvPr>
          <p:cNvSpPr>
            <a:spLocks noGrp="1"/>
          </p:cNvSpPr>
          <p:nvPr>
            <p:ph type="title"/>
          </p:nvPr>
        </p:nvSpPr>
        <p:spPr>
          <a:xfrm>
            <a:off x="1792225" y="316992"/>
            <a:ext cx="9712388" cy="629786"/>
          </a:xfrm>
        </p:spPr>
        <p:txBody>
          <a:bodyPr>
            <a:normAutofit fontScale="90000"/>
          </a:bodyPr>
          <a:lstStyle/>
          <a:p>
            <a:r>
              <a:rPr lang="en-US" b="1" dirty="0"/>
              <a:t>Institutional Repositories and open access </a:t>
            </a:r>
          </a:p>
        </p:txBody>
      </p:sp>
      <p:sp>
        <p:nvSpPr>
          <p:cNvPr id="3" name="Content Placeholder 2">
            <a:extLst>
              <a:ext uri="{FF2B5EF4-FFF2-40B4-BE49-F238E27FC236}">
                <a16:creationId xmlns:a16="http://schemas.microsoft.com/office/drawing/2014/main" id="{3830F54C-116A-484D-9CB5-13B4C3FDDC82}"/>
              </a:ext>
            </a:extLst>
          </p:cNvPr>
          <p:cNvSpPr>
            <a:spLocks noGrp="1"/>
          </p:cNvSpPr>
          <p:nvPr>
            <p:ph idx="1"/>
          </p:nvPr>
        </p:nvSpPr>
        <p:spPr>
          <a:xfrm>
            <a:off x="2589212" y="1463040"/>
            <a:ext cx="8915400" cy="4448182"/>
          </a:xfrm>
        </p:spPr>
        <p:txBody>
          <a:bodyPr/>
          <a:lstStyle/>
          <a:p>
            <a:r>
              <a:rPr lang="en-US" dirty="0"/>
              <a:t>Statistics from global Directory of Open Access Repositories (</a:t>
            </a:r>
            <a:r>
              <a:rPr lang="en-US" dirty="0" err="1"/>
              <a:t>OpenDOAR</a:t>
            </a:r>
            <a:r>
              <a:rPr lang="en-US" dirty="0"/>
              <a:t>) shows that: </a:t>
            </a:r>
          </a:p>
          <a:p>
            <a:pPr lvl="1"/>
            <a:r>
              <a:rPr lang="en-US" dirty="0"/>
              <a:t>Europe has 1,938  Repositories </a:t>
            </a:r>
          </a:p>
          <a:p>
            <a:pPr lvl="1"/>
            <a:r>
              <a:rPr lang="en-US" dirty="0"/>
              <a:t>America has 1,204 Repositories</a:t>
            </a:r>
          </a:p>
          <a:p>
            <a:pPr lvl="1"/>
            <a:r>
              <a:rPr lang="en-US" dirty="0"/>
              <a:t>Asia has 842 Repositories </a:t>
            </a:r>
          </a:p>
          <a:p>
            <a:pPr lvl="1"/>
            <a:r>
              <a:rPr lang="en-US" dirty="0"/>
              <a:t>Africa has 213 IRs </a:t>
            </a:r>
          </a:p>
          <a:p>
            <a:pPr lvl="1"/>
            <a:r>
              <a:rPr lang="en-US" dirty="0"/>
              <a:t>Oceania has 101 Repositories (</a:t>
            </a:r>
            <a:r>
              <a:rPr lang="en-US" dirty="0" err="1"/>
              <a:t>OpenDOAR</a:t>
            </a:r>
            <a:r>
              <a:rPr lang="en-US" dirty="0"/>
              <a:t>, 2019).</a:t>
            </a:r>
          </a:p>
          <a:p>
            <a:r>
              <a:rPr lang="en-US" dirty="0"/>
              <a:t>In Africa </a:t>
            </a:r>
            <a:r>
              <a:rPr lang="en-US" dirty="0" err="1">
                <a:solidFill>
                  <a:schemeClr val="tx1"/>
                </a:solidFill>
              </a:rPr>
              <a:t>OpenDOAR</a:t>
            </a:r>
            <a:r>
              <a:rPr lang="en-US" dirty="0">
                <a:solidFill>
                  <a:schemeClr val="tx1"/>
                </a:solidFill>
              </a:rPr>
              <a:t> places Kenya as the second-largest contributor of </a:t>
            </a:r>
            <a:r>
              <a:rPr lang="en-US" dirty="0"/>
              <a:t>Repositories </a:t>
            </a:r>
            <a:r>
              <a:rPr lang="en-US" dirty="0">
                <a:solidFill>
                  <a:schemeClr val="tx1"/>
                </a:solidFill>
              </a:rPr>
              <a:t>in Africa, </a:t>
            </a:r>
            <a:r>
              <a:rPr lang="en-US" dirty="0"/>
              <a:t>after South Africa based on the number of  repository counts</a:t>
            </a:r>
          </a:p>
          <a:p>
            <a:endParaRPr lang="en-US" dirty="0"/>
          </a:p>
        </p:txBody>
      </p:sp>
    </p:spTree>
    <p:extLst>
      <p:ext uri="{BB962C8B-B14F-4D97-AF65-F5344CB8AC3E}">
        <p14:creationId xmlns:p14="http://schemas.microsoft.com/office/powerpoint/2010/main" val="1795668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70646-92EA-412C-B588-8981A83C02C9}"/>
              </a:ext>
            </a:extLst>
          </p:cNvPr>
          <p:cNvSpPr>
            <a:spLocks noGrp="1"/>
          </p:cNvSpPr>
          <p:nvPr>
            <p:ph type="title"/>
          </p:nvPr>
        </p:nvSpPr>
        <p:spPr>
          <a:xfrm>
            <a:off x="2049865" y="624110"/>
            <a:ext cx="9454748" cy="782659"/>
          </a:xfrm>
        </p:spPr>
        <p:txBody>
          <a:bodyPr/>
          <a:lstStyle/>
          <a:p>
            <a:r>
              <a:rPr lang="en-US" b="1" dirty="0"/>
              <a:t>Institutional Repositories and open access </a:t>
            </a:r>
          </a:p>
        </p:txBody>
      </p:sp>
      <p:sp>
        <p:nvSpPr>
          <p:cNvPr id="3" name="Content Placeholder 2">
            <a:extLst>
              <a:ext uri="{FF2B5EF4-FFF2-40B4-BE49-F238E27FC236}">
                <a16:creationId xmlns:a16="http://schemas.microsoft.com/office/drawing/2014/main" id="{1570908B-93BA-43B9-AE73-A13FBE3A0BB3}"/>
              </a:ext>
            </a:extLst>
          </p:cNvPr>
          <p:cNvSpPr>
            <a:spLocks noGrp="1"/>
          </p:cNvSpPr>
          <p:nvPr>
            <p:ph idx="1"/>
          </p:nvPr>
        </p:nvSpPr>
        <p:spPr>
          <a:xfrm>
            <a:off x="2049863" y="1647930"/>
            <a:ext cx="9576079" cy="4263292"/>
          </a:xfrm>
        </p:spPr>
        <p:txBody>
          <a:bodyPr/>
          <a:lstStyle/>
          <a:p>
            <a:r>
              <a:rPr lang="en-US" sz="2400" dirty="0"/>
              <a:t>Kenya has experienced rapid development of IRs over the past few years</a:t>
            </a:r>
          </a:p>
          <a:p>
            <a:r>
              <a:rPr lang="en-US" sz="2400" dirty="0"/>
              <a:t> The number of IRs in Kenya listed in </a:t>
            </a:r>
            <a:r>
              <a:rPr lang="en-US" sz="2400" dirty="0" err="1"/>
              <a:t>OpenDOAR</a:t>
            </a:r>
            <a:r>
              <a:rPr lang="en-US" sz="2400" dirty="0"/>
              <a:t> rose from two in 2009 to 46 in 2022. </a:t>
            </a:r>
          </a:p>
          <a:p>
            <a:r>
              <a:rPr lang="en-US" sz="2400" dirty="0"/>
              <a:t>In addition, many more universities are in the process of developing their repositories. Some of them are already on the World Wide Web (or Web) but not yet listed in </a:t>
            </a:r>
            <a:r>
              <a:rPr lang="en-US" sz="2400" dirty="0" err="1"/>
              <a:t>OpenDOAR</a:t>
            </a:r>
            <a:r>
              <a:rPr lang="en-US" sz="2400" dirty="0"/>
              <a:t>, and some still operate on their institutions’ local area network (LAN)</a:t>
            </a:r>
          </a:p>
          <a:p>
            <a:endParaRPr lang="en-US" dirty="0"/>
          </a:p>
        </p:txBody>
      </p:sp>
    </p:spTree>
    <p:extLst>
      <p:ext uri="{BB962C8B-B14F-4D97-AF65-F5344CB8AC3E}">
        <p14:creationId xmlns:p14="http://schemas.microsoft.com/office/powerpoint/2010/main" val="3166875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C13F-0CCC-4275-AD06-B3CE939E756A}"/>
              </a:ext>
            </a:extLst>
          </p:cNvPr>
          <p:cNvSpPr>
            <a:spLocks noGrp="1"/>
          </p:cNvSpPr>
          <p:nvPr>
            <p:ph type="title"/>
          </p:nvPr>
        </p:nvSpPr>
        <p:spPr>
          <a:xfrm>
            <a:off x="2426209" y="148622"/>
            <a:ext cx="9249092" cy="777970"/>
          </a:xfrm>
        </p:spPr>
        <p:txBody>
          <a:bodyPr/>
          <a:lstStyle/>
          <a:p>
            <a:r>
              <a:rPr lang="en-US" b="1" dirty="0"/>
              <a:t>Institutional Repositories in Kenya </a:t>
            </a:r>
          </a:p>
        </p:txBody>
      </p:sp>
      <p:sp>
        <p:nvSpPr>
          <p:cNvPr id="3" name="Content Placeholder 2">
            <a:extLst>
              <a:ext uri="{FF2B5EF4-FFF2-40B4-BE49-F238E27FC236}">
                <a16:creationId xmlns:a16="http://schemas.microsoft.com/office/drawing/2014/main" id="{ED89241C-34AD-402C-B3C3-A0B998929A4C}"/>
              </a:ext>
            </a:extLst>
          </p:cNvPr>
          <p:cNvSpPr>
            <a:spLocks noGrp="1"/>
          </p:cNvSpPr>
          <p:nvPr>
            <p:ph idx="1"/>
          </p:nvPr>
        </p:nvSpPr>
        <p:spPr>
          <a:xfrm>
            <a:off x="1926336" y="1182624"/>
            <a:ext cx="9627044" cy="5169408"/>
          </a:xfrm>
        </p:spPr>
        <p:txBody>
          <a:bodyPr>
            <a:normAutofit/>
          </a:bodyPr>
          <a:lstStyle/>
          <a:p>
            <a:r>
              <a:rPr lang="en-US" sz="2400" dirty="0"/>
              <a:t>From 2000 Kenya Library and Information Services Consortium (KLISC) with support form International Network for Advancing Science and Policy (INASP)  played an important role in encouraging the implementation of institutional repositories in Kenya (</a:t>
            </a:r>
            <a:r>
              <a:rPr lang="en-US" sz="2400" dirty="0" err="1"/>
              <a:t>Ratanya</a:t>
            </a:r>
            <a:r>
              <a:rPr lang="en-US" sz="2400" dirty="0"/>
              <a:t> 2017)</a:t>
            </a:r>
            <a:endParaRPr lang="en-US" sz="2400" dirty="0">
              <a:solidFill>
                <a:schemeClr val="tx1"/>
              </a:solidFill>
            </a:endParaRPr>
          </a:p>
          <a:p>
            <a:r>
              <a:rPr lang="en-US" sz="2400" dirty="0"/>
              <a:t>KLISC conducted  rigorous training in Open Access and Institutional Repositories to sensitize KLISC member institutions.</a:t>
            </a:r>
          </a:p>
          <a:p>
            <a:r>
              <a:rPr lang="en-US" sz="2400" dirty="0"/>
              <a:t>In addition, KLISC conducted Open Access workshops and conferences through the support of Eifl.net and INASP.</a:t>
            </a:r>
          </a:p>
          <a:p>
            <a:pPr marL="0" indent="0">
              <a:buNone/>
            </a:pPr>
            <a:endParaRPr lang="en-US" dirty="0"/>
          </a:p>
        </p:txBody>
      </p:sp>
    </p:spTree>
    <p:extLst>
      <p:ext uri="{BB962C8B-B14F-4D97-AF65-F5344CB8AC3E}">
        <p14:creationId xmlns:p14="http://schemas.microsoft.com/office/powerpoint/2010/main" val="665414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652EE-0213-43A9-BDBC-E6414C315ECF}"/>
              </a:ext>
            </a:extLst>
          </p:cNvPr>
          <p:cNvSpPr>
            <a:spLocks noGrp="1"/>
          </p:cNvSpPr>
          <p:nvPr>
            <p:ph type="title"/>
          </p:nvPr>
        </p:nvSpPr>
        <p:spPr>
          <a:xfrm>
            <a:off x="2351315" y="624110"/>
            <a:ext cx="9153298" cy="852998"/>
          </a:xfrm>
        </p:spPr>
        <p:txBody>
          <a:bodyPr/>
          <a:lstStyle/>
          <a:p>
            <a:r>
              <a:rPr lang="en-US" b="1" dirty="0"/>
              <a:t>Institutional Repositories in Kenya </a:t>
            </a:r>
            <a:endParaRPr lang="en-US" dirty="0"/>
          </a:p>
        </p:txBody>
      </p:sp>
      <p:sp>
        <p:nvSpPr>
          <p:cNvPr id="3" name="Content Placeholder 2">
            <a:extLst>
              <a:ext uri="{FF2B5EF4-FFF2-40B4-BE49-F238E27FC236}">
                <a16:creationId xmlns:a16="http://schemas.microsoft.com/office/drawing/2014/main" id="{62EACBD9-FBB2-4657-B163-EA8E2929B889}"/>
              </a:ext>
            </a:extLst>
          </p:cNvPr>
          <p:cNvSpPr>
            <a:spLocks noGrp="1"/>
          </p:cNvSpPr>
          <p:nvPr>
            <p:ph idx="1"/>
          </p:nvPr>
        </p:nvSpPr>
        <p:spPr>
          <a:xfrm>
            <a:off x="2589212" y="1919235"/>
            <a:ext cx="8915400" cy="3991987"/>
          </a:xfrm>
        </p:spPr>
        <p:txBody>
          <a:bodyPr/>
          <a:lstStyle/>
          <a:p>
            <a:r>
              <a:rPr lang="en-US" sz="2000" dirty="0"/>
              <a:t>Majority of the institutions  that participated  in these workshop have established or are in process of establishing IR</a:t>
            </a:r>
          </a:p>
          <a:p>
            <a:r>
              <a:rPr lang="en-US" sz="2000" dirty="0"/>
              <a:t>This greatly contributed to the success of institutional Repositories in Kenya </a:t>
            </a:r>
          </a:p>
          <a:p>
            <a:r>
              <a:rPr lang="en-US" sz="2000" dirty="0"/>
              <a:t>Majority of the repositories in Kenya are established using the </a:t>
            </a:r>
            <a:r>
              <a:rPr lang="en-US" sz="2000" dirty="0" err="1"/>
              <a:t>Dspace</a:t>
            </a:r>
            <a:r>
              <a:rPr lang="en-US" sz="2000" dirty="0"/>
              <a:t> software </a:t>
            </a:r>
          </a:p>
          <a:p>
            <a:r>
              <a:rPr lang="en-US" sz="2000" dirty="0"/>
              <a:t>KLISC is currently conducting similar workshops on various related topics including: Open Science, open data, open journal system (OJS) etc. </a:t>
            </a:r>
          </a:p>
          <a:p>
            <a:endParaRPr lang="en-US" sz="2000" dirty="0"/>
          </a:p>
          <a:p>
            <a:endParaRPr lang="en-US" dirty="0"/>
          </a:p>
        </p:txBody>
      </p:sp>
    </p:spTree>
    <p:extLst>
      <p:ext uri="{BB962C8B-B14F-4D97-AF65-F5344CB8AC3E}">
        <p14:creationId xmlns:p14="http://schemas.microsoft.com/office/powerpoint/2010/main" val="416862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13F0-DC23-4DCB-8831-3B53FC531807}"/>
              </a:ext>
            </a:extLst>
          </p:cNvPr>
          <p:cNvSpPr>
            <a:spLocks noGrp="1"/>
          </p:cNvSpPr>
          <p:nvPr>
            <p:ph type="title"/>
          </p:nvPr>
        </p:nvSpPr>
        <p:spPr>
          <a:xfrm>
            <a:off x="1938529" y="316992"/>
            <a:ext cx="10009632" cy="1097280"/>
          </a:xfrm>
        </p:spPr>
        <p:txBody>
          <a:bodyPr>
            <a:normAutofit fontScale="90000"/>
          </a:bodyPr>
          <a:lstStyle/>
          <a:p>
            <a:r>
              <a:rPr lang="en-US" b="1" dirty="0"/>
              <a:t>IR and OA at Technical University of Mombasa </a:t>
            </a:r>
          </a:p>
        </p:txBody>
      </p:sp>
      <p:sp>
        <p:nvSpPr>
          <p:cNvPr id="3" name="Content Placeholder 2">
            <a:extLst>
              <a:ext uri="{FF2B5EF4-FFF2-40B4-BE49-F238E27FC236}">
                <a16:creationId xmlns:a16="http://schemas.microsoft.com/office/drawing/2014/main" id="{60F268AD-02A6-4C22-9659-15812DA7AB31}"/>
              </a:ext>
            </a:extLst>
          </p:cNvPr>
          <p:cNvSpPr>
            <a:spLocks noGrp="1"/>
          </p:cNvSpPr>
          <p:nvPr>
            <p:ph idx="1"/>
          </p:nvPr>
        </p:nvSpPr>
        <p:spPr>
          <a:xfrm>
            <a:off x="1719072" y="1414272"/>
            <a:ext cx="9785540" cy="4767072"/>
          </a:xfrm>
        </p:spPr>
        <p:txBody>
          <a:bodyPr>
            <a:normAutofit/>
          </a:bodyPr>
          <a:lstStyle/>
          <a:p>
            <a:r>
              <a:rPr lang="en-US" dirty="0"/>
              <a:t>Technical University of Mombasa (TUM) established it first IR in 2015</a:t>
            </a:r>
          </a:p>
          <a:p>
            <a:r>
              <a:rPr lang="en-US" dirty="0"/>
              <a:t>Currently TUM has three repositories </a:t>
            </a:r>
          </a:p>
          <a:p>
            <a:pPr lvl="1"/>
            <a:r>
              <a:rPr lang="en-US" sz="1800" dirty="0"/>
              <a:t>The University repository available at </a:t>
            </a:r>
            <a:r>
              <a:rPr lang="en-US" sz="1800" dirty="0">
                <a:hlinkClick r:id="rId2"/>
              </a:rPr>
              <a:t>http://ir.tum.ac.ke/</a:t>
            </a:r>
            <a:r>
              <a:rPr lang="en-US" sz="1800" dirty="0"/>
              <a:t>  Content available in this repository include journal articles, book chapter, Thesis and Dissertation, Conference proceedings </a:t>
            </a:r>
            <a:r>
              <a:rPr lang="en-US" sz="1800" dirty="0" err="1"/>
              <a:t>etc</a:t>
            </a:r>
            <a:r>
              <a:rPr lang="en-US" sz="1800" dirty="0"/>
              <a:t> The university intellectual output  </a:t>
            </a:r>
          </a:p>
          <a:p>
            <a:pPr lvl="1"/>
            <a:r>
              <a:rPr lang="en-US" sz="1800" dirty="0"/>
              <a:t>The past examination paper databank </a:t>
            </a:r>
            <a:r>
              <a:rPr lang="en-US" sz="1800" dirty="0">
                <a:hlinkClick r:id="rId3"/>
              </a:rPr>
              <a:t>https://erepository.tum.ac.ke/</a:t>
            </a:r>
            <a:endParaRPr lang="en-US" sz="1800" dirty="0"/>
          </a:p>
          <a:p>
            <a:pPr lvl="1"/>
            <a:r>
              <a:rPr lang="en-US" sz="1800" dirty="0"/>
              <a:t> Coast week Newspaper archives </a:t>
            </a:r>
            <a:r>
              <a:rPr lang="en-US" sz="1800" dirty="0">
                <a:hlinkClick r:id="rId4"/>
              </a:rPr>
              <a:t>http://41.89.128.49/</a:t>
            </a:r>
            <a:r>
              <a:rPr lang="en-US" sz="1800" dirty="0"/>
              <a:t>   A collaborative project developed by Technical University of Mombasa and </a:t>
            </a:r>
            <a:r>
              <a:rPr lang="en-US" sz="1800" dirty="0" err="1"/>
              <a:t>Coastweek</a:t>
            </a:r>
            <a:r>
              <a:rPr lang="en-US" sz="1800" dirty="0"/>
              <a:t>, a community newspaper that presents a unique rich historical legacy of the Coast region of Kenya. The newspaper was published weekly from 10th November 1978 to 31st December, 2018</a:t>
            </a:r>
          </a:p>
          <a:p>
            <a:endParaRPr lang="en-US" sz="2000" dirty="0"/>
          </a:p>
          <a:p>
            <a:endParaRPr lang="en-US" sz="2000" dirty="0"/>
          </a:p>
        </p:txBody>
      </p:sp>
    </p:spTree>
    <p:extLst>
      <p:ext uri="{BB962C8B-B14F-4D97-AF65-F5344CB8AC3E}">
        <p14:creationId xmlns:p14="http://schemas.microsoft.com/office/powerpoint/2010/main" val="54728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4992-A9ED-4023-BE0E-02D42CCD871A}"/>
              </a:ext>
            </a:extLst>
          </p:cNvPr>
          <p:cNvSpPr>
            <a:spLocks noGrp="1"/>
          </p:cNvSpPr>
          <p:nvPr>
            <p:ph type="title" idx="4294967295"/>
          </p:nvPr>
        </p:nvSpPr>
        <p:spPr>
          <a:xfrm>
            <a:off x="1634427" y="463296"/>
            <a:ext cx="10460037" cy="377952"/>
          </a:xfrm>
        </p:spPr>
        <p:txBody>
          <a:bodyPr>
            <a:normAutofit fontScale="90000"/>
          </a:bodyPr>
          <a:lstStyle/>
          <a:p>
            <a:br>
              <a:rPr lang="en-US" sz="3400" dirty="0"/>
            </a:br>
            <a:r>
              <a:rPr lang="en-US" sz="3400" dirty="0"/>
              <a:t>IR and OA at Technical University of Mombasa </a:t>
            </a:r>
          </a:p>
        </p:txBody>
      </p:sp>
      <p:sp>
        <p:nvSpPr>
          <p:cNvPr id="3" name="Content Placeholder 2">
            <a:extLst>
              <a:ext uri="{FF2B5EF4-FFF2-40B4-BE49-F238E27FC236}">
                <a16:creationId xmlns:a16="http://schemas.microsoft.com/office/drawing/2014/main" id="{D4555633-A64B-487D-9FB4-1732152ABABC}"/>
              </a:ext>
            </a:extLst>
          </p:cNvPr>
          <p:cNvSpPr>
            <a:spLocks noGrp="1"/>
          </p:cNvSpPr>
          <p:nvPr>
            <p:ph idx="4294967295"/>
          </p:nvPr>
        </p:nvSpPr>
        <p:spPr>
          <a:xfrm>
            <a:off x="1731963" y="1792224"/>
            <a:ext cx="10460037" cy="4119626"/>
          </a:xfrm>
        </p:spPr>
        <p:txBody>
          <a:bodyPr/>
          <a:lstStyle/>
          <a:p>
            <a:r>
              <a:rPr lang="en-US" dirty="0"/>
              <a:t>The University is hosting a scholarly Journal called the Multidisciplinary Journal of Technical University of Mombasa </a:t>
            </a:r>
            <a:r>
              <a:rPr lang="en-US" dirty="0">
                <a:hlinkClick r:id="rId2"/>
              </a:rPr>
              <a:t>https://journals.tum.ac.ke</a:t>
            </a:r>
            <a:endParaRPr lang="en-US" dirty="0"/>
          </a:p>
          <a:p>
            <a:r>
              <a:rPr lang="en-US" dirty="0"/>
              <a:t>The journal is hosted using the Open Journal System </a:t>
            </a:r>
          </a:p>
          <a:p>
            <a:r>
              <a:rPr lang="en-US" dirty="0"/>
              <a:t>Technical aspects of the journal management are handled by the library. These include :</a:t>
            </a:r>
          </a:p>
          <a:p>
            <a:pPr lvl="1"/>
            <a:r>
              <a:rPr lang="en-US" dirty="0"/>
              <a:t>Installation of the Journal management system</a:t>
            </a:r>
          </a:p>
          <a:p>
            <a:pPr lvl="1"/>
            <a:r>
              <a:rPr lang="en-US" dirty="0"/>
              <a:t>OJS system maintenance, upgrading, back up and server administration  </a:t>
            </a:r>
          </a:p>
          <a:p>
            <a:pPr lvl="1"/>
            <a:r>
              <a:rPr lang="en-US" dirty="0"/>
              <a:t>ISSN Registration</a:t>
            </a:r>
          </a:p>
          <a:p>
            <a:pPr lvl="1"/>
            <a:r>
              <a:rPr lang="en-US" dirty="0"/>
              <a:t>DOI registration and metadata Registration with Cross Ref </a:t>
            </a:r>
          </a:p>
          <a:p>
            <a:pPr lvl="1"/>
            <a:endParaRPr lang="en-US" dirty="0"/>
          </a:p>
        </p:txBody>
      </p:sp>
    </p:spTree>
    <p:extLst>
      <p:ext uri="{BB962C8B-B14F-4D97-AF65-F5344CB8AC3E}">
        <p14:creationId xmlns:p14="http://schemas.microsoft.com/office/powerpoint/2010/main" val="216412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B94C-2417-453D-97C9-E902C14FC2B2}"/>
              </a:ext>
            </a:extLst>
          </p:cNvPr>
          <p:cNvSpPr>
            <a:spLocks noGrp="1"/>
          </p:cNvSpPr>
          <p:nvPr>
            <p:ph type="title"/>
          </p:nvPr>
        </p:nvSpPr>
        <p:spPr/>
        <p:txBody>
          <a:bodyPr/>
          <a:lstStyle/>
          <a:p>
            <a:r>
              <a:rPr lang="en-US" b="1" dirty="0"/>
              <a:t>Outline</a:t>
            </a:r>
          </a:p>
        </p:txBody>
      </p:sp>
      <p:sp>
        <p:nvSpPr>
          <p:cNvPr id="3" name="Content Placeholder 2">
            <a:extLst>
              <a:ext uri="{FF2B5EF4-FFF2-40B4-BE49-F238E27FC236}">
                <a16:creationId xmlns:a16="http://schemas.microsoft.com/office/drawing/2014/main" id="{78D5DB5C-6D2D-437C-9281-CD4C07592A61}"/>
              </a:ext>
            </a:extLst>
          </p:cNvPr>
          <p:cNvSpPr>
            <a:spLocks noGrp="1"/>
          </p:cNvSpPr>
          <p:nvPr>
            <p:ph idx="1"/>
          </p:nvPr>
        </p:nvSpPr>
        <p:spPr>
          <a:xfrm>
            <a:off x="2589212" y="1386673"/>
            <a:ext cx="8915400" cy="4847217"/>
          </a:xfrm>
        </p:spPr>
        <p:txBody>
          <a:bodyPr>
            <a:normAutofit/>
          </a:bodyPr>
          <a:lstStyle/>
          <a:p>
            <a:r>
              <a:rPr lang="en-US" sz="2400" dirty="0"/>
              <a:t>Libraries in Kenya – Historical background</a:t>
            </a:r>
          </a:p>
          <a:p>
            <a:r>
              <a:rPr lang="en-US" sz="2400" dirty="0"/>
              <a:t>Academic Libraries in Kenya  </a:t>
            </a:r>
          </a:p>
          <a:p>
            <a:r>
              <a:rPr lang="en-US" sz="2400" dirty="0"/>
              <a:t>Digital Libraries</a:t>
            </a:r>
          </a:p>
          <a:p>
            <a:pPr lvl="1"/>
            <a:r>
              <a:rPr lang="en-US" sz="2400" dirty="0"/>
              <a:t>E-resources (Access to E-journals and e-books)</a:t>
            </a:r>
          </a:p>
          <a:p>
            <a:pPr lvl="1"/>
            <a:r>
              <a:rPr lang="en-US" sz="2400" dirty="0"/>
              <a:t>Automated library services </a:t>
            </a:r>
          </a:p>
          <a:p>
            <a:pPr lvl="1"/>
            <a:r>
              <a:rPr lang="en-US" sz="2400" dirty="0"/>
              <a:t>Institutional repositories and Open access </a:t>
            </a:r>
          </a:p>
          <a:p>
            <a:r>
              <a:rPr lang="en-US" sz="2400" dirty="0"/>
              <a:t>Challenges and future prospects </a:t>
            </a:r>
          </a:p>
          <a:p>
            <a:r>
              <a:rPr lang="en-US" sz="2400" dirty="0"/>
              <a:t>Conclusion  </a:t>
            </a:r>
          </a:p>
          <a:p>
            <a:endParaRPr lang="en-US" dirty="0"/>
          </a:p>
        </p:txBody>
      </p:sp>
    </p:spTree>
    <p:extLst>
      <p:ext uri="{BB962C8B-B14F-4D97-AF65-F5344CB8AC3E}">
        <p14:creationId xmlns:p14="http://schemas.microsoft.com/office/powerpoint/2010/main" val="3582341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618890-A81C-4056-9DB8-DB9F26461792}"/>
              </a:ext>
            </a:extLst>
          </p:cNvPr>
          <p:cNvPicPr>
            <a:picLocks noChangeAspect="1"/>
          </p:cNvPicPr>
          <p:nvPr/>
        </p:nvPicPr>
        <p:blipFill rotWithShape="1">
          <a:blip r:embed="rId2"/>
          <a:srcRect l="12712" t="11911" r="14215" b="16267"/>
          <a:stretch/>
        </p:blipFill>
        <p:spPr>
          <a:xfrm>
            <a:off x="170688" y="304800"/>
            <a:ext cx="11362944" cy="6217920"/>
          </a:xfrm>
          <a:prstGeom prst="rect">
            <a:avLst/>
          </a:prstGeom>
        </p:spPr>
      </p:pic>
    </p:spTree>
    <p:extLst>
      <p:ext uri="{BB962C8B-B14F-4D97-AF65-F5344CB8AC3E}">
        <p14:creationId xmlns:p14="http://schemas.microsoft.com/office/powerpoint/2010/main" val="1755590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6621-01C4-4D8F-94BF-7C1FD1462C2C}"/>
              </a:ext>
            </a:extLst>
          </p:cNvPr>
          <p:cNvSpPr>
            <a:spLocks noGrp="1"/>
          </p:cNvSpPr>
          <p:nvPr>
            <p:ph type="title"/>
          </p:nvPr>
        </p:nvSpPr>
        <p:spPr/>
        <p:txBody>
          <a:bodyPr/>
          <a:lstStyle/>
          <a:p>
            <a:r>
              <a:rPr lang="en-US" b="1" dirty="0"/>
              <a:t>Challenges and future Prospects </a:t>
            </a:r>
            <a:endParaRPr lang="en-US" dirty="0"/>
          </a:p>
        </p:txBody>
      </p:sp>
      <p:sp>
        <p:nvSpPr>
          <p:cNvPr id="3" name="Content Placeholder 2">
            <a:extLst>
              <a:ext uri="{FF2B5EF4-FFF2-40B4-BE49-F238E27FC236}">
                <a16:creationId xmlns:a16="http://schemas.microsoft.com/office/drawing/2014/main" id="{F6A855C8-FCB8-43A2-BB48-F7889FD66D18}"/>
              </a:ext>
            </a:extLst>
          </p:cNvPr>
          <p:cNvSpPr>
            <a:spLocks noGrp="1"/>
          </p:cNvSpPr>
          <p:nvPr>
            <p:ph idx="1"/>
          </p:nvPr>
        </p:nvSpPr>
        <p:spPr>
          <a:xfrm>
            <a:off x="1889090" y="1647930"/>
            <a:ext cx="9615522" cy="4263292"/>
          </a:xfrm>
        </p:spPr>
        <p:txBody>
          <a:bodyPr/>
          <a:lstStyle/>
          <a:p>
            <a:r>
              <a:rPr lang="en-US" dirty="0"/>
              <a:t>Lack of awareness of open access institutional repositories among researchers and academics</a:t>
            </a:r>
          </a:p>
          <a:p>
            <a:r>
              <a:rPr lang="en-US" dirty="0"/>
              <a:t>Inadequate content in the repositories: Most university have policies that mandates academics to deposit copies of their publications in the repositories, however, enforcing these mandates is a challenge </a:t>
            </a:r>
          </a:p>
          <a:p>
            <a:r>
              <a:rPr lang="en-US" dirty="0"/>
              <a:t>Low level of performance  of the repositories. Study by Adam and Kaur (2022) reported that, globally, African IRs have not been able to penetrate into the top 100 ranked IRs by Transparent Ranking, though four have managed to be listed in the top 200. (SA and Sudan)</a:t>
            </a:r>
          </a:p>
          <a:p>
            <a:r>
              <a:rPr lang="en-US" dirty="0"/>
              <a:t>There is need to embrace the culture and practice of open science by adopting and implementing other open science element based on UNESCO recommendation e.g. open data, open evaluation </a:t>
            </a:r>
            <a:r>
              <a:rPr lang="en-US" dirty="0" err="1"/>
              <a:t>etc</a:t>
            </a:r>
            <a:endParaRPr lang="en-US" dirty="0"/>
          </a:p>
        </p:txBody>
      </p:sp>
    </p:spTree>
    <p:extLst>
      <p:ext uri="{BB962C8B-B14F-4D97-AF65-F5344CB8AC3E}">
        <p14:creationId xmlns:p14="http://schemas.microsoft.com/office/powerpoint/2010/main" val="610343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F670-2D72-4C69-BB6B-FB38D8F3B41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EA72165-8B53-42F8-9E0E-6DD0000F9C3C}"/>
              </a:ext>
            </a:extLst>
          </p:cNvPr>
          <p:cNvSpPr>
            <a:spLocks noGrp="1"/>
          </p:cNvSpPr>
          <p:nvPr>
            <p:ph idx="1"/>
          </p:nvPr>
        </p:nvSpPr>
        <p:spPr/>
        <p:txBody>
          <a:bodyPr/>
          <a:lstStyle/>
          <a:p>
            <a:r>
              <a:rPr lang="en-US" dirty="0"/>
              <a:t>Despite the challenges libraries in Kenya are making some progress in implementing digital libraries </a:t>
            </a:r>
          </a:p>
          <a:p>
            <a:r>
              <a:rPr lang="en-US" dirty="0"/>
              <a:t>A lot of progress made so far has been through partnership and collaborations with institutions, projects within and outside Kenya </a:t>
            </a:r>
          </a:p>
          <a:p>
            <a:r>
              <a:rPr lang="en-US" dirty="0"/>
              <a:t>My institution is continuously seek such partnerships for sharing experiences, capacity building  and mutual benefits between institutions </a:t>
            </a:r>
          </a:p>
          <a:p>
            <a:endParaRPr lang="en-US" dirty="0"/>
          </a:p>
          <a:p>
            <a:endParaRPr lang="en-US" dirty="0"/>
          </a:p>
          <a:p>
            <a:endParaRPr lang="en-US" dirty="0"/>
          </a:p>
        </p:txBody>
      </p:sp>
    </p:spTree>
    <p:extLst>
      <p:ext uri="{BB962C8B-B14F-4D97-AF65-F5344CB8AC3E}">
        <p14:creationId xmlns:p14="http://schemas.microsoft.com/office/powerpoint/2010/main" val="3049519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BC683-2442-448D-B636-E9039A2C471E}"/>
              </a:ext>
            </a:extLst>
          </p:cNvPr>
          <p:cNvSpPr>
            <a:spLocks noGrp="1"/>
          </p:cNvSpPr>
          <p:nvPr>
            <p:ph type="title"/>
          </p:nvPr>
        </p:nvSpPr>
        <p:spPr>
          <a:xfrm>
            <a:off x="2592925" y="241161"/>
            <a:ext cx="8911687" cy="622998"/>
          </a:xfrm>
        </p:spPr>
        <p:txBody>
          <a:bodyPr>
            <a:normAutofit fontScale="90000"/>
          </a:bodyPr>
          <a:lstStyle/>
          <a:p>
            <a:r>
              <a:rPr lang="en-US" b="1" dirty="0"/>
              <a:t>References</a:t>
            </a:r>
            <a:r>
              <a:rPr lang="en-US" dirty="0"/>
              <a:t> </a:t>
            </a:r>
          </a:p>
        </p:txBody>
      </p:sp>
      <p:sp>
        <p:nvSpPr>
          <p:cNvPr id="3" name="Content Placeholder 2">
            <a:extLst>
              <a:ext uri="{FF2B5EF4-FFF2-40B4-BE49-F238E27FC236}">
                <a16:creationId xmlns:a16="http://schemas.microsoft.com/office/drawing/2014/main" id="{80B4FB7E-5D50-4A47-B009-684B3DC5EEF1}"/>
              </a:ext>
            </a:extLst>
          </p:cNvPr>
          <p:cNvSpPr>
            <a:spLocks noGrp="1"/>
          </p:cNvSpPr>
          <p:nvPr>
            <p:ph idx="1"/>
          </p:nvPr>
        </p:nvSpPr>
        <p:spPr>
          <a:xfrm>
            <a:off x="1517301" y="934497"/>
            <a:ext cx="10299561" cy="4976725"/>
          </a:xfrm>
        </p:spPr>
        <p:txBody>
          <a:bodyPr>
            <a:normAutofit fontScale="70000" lnSpcReduction="20000"/>
          </a:bodyPr>
          <a:lstStyle/>
          <a:p>
            <a:endParaRPr lang="en-US" dirty="0"/>
          </a:p>
          <a:p>
            <a:pPr marL="0" indent="0">
              <a:buNone/>
            </a:pPr>
            <a:r>
              <a:rPr lang="en-US" dirty="0"/>
              <a:t>Adam, U. A., &amp; Kaur, K. (2022). Institutional repositories in Africa: Regaining direction. Information Development, 38(2), 166–178. </a:t>
            </a:r>
            <a:r>
              <a:rPr lang="en-US" u="sng" dirty="0">
                <a:hlinkClick r:id="rId2"/>
              </a:rPr>
              <a:t>https://doi.org/10.1177/02666669211015429</a:t>
            </a:r>
            <a:endParaRPr lang="en-US" u="sng" dirty="0"/>
          </a:p>
          <a:p>
            <a:pPr marL="0" indent="0">
              <a:buNone/>
            </a:pPr>
            <a:r>
              <a:rPr lang="en-US" dirty="0"/>
              <a:t>Adera, B. A. (2013). Feasibility of adaptation of open source ILS for libraries in Kenya: a practical evaluation. </a:t>
            </a:r>
            <a:r>
              <a:rPr lang="en-US" i="1" dirty="0"/>
              <a:t>The Electronic Library</a:t>
            </a:r>
            <a:r>
              <a:rPr lang="en-US" dirty="0"/>
              <a:t>.</a:t>
            </a:r>
          </a:p>
          <a:p>
            <a:pPr marL="0" indent="0">
              <a:buNone/>
            </a:pPr>
            <a:r>
              <a:rPr lang="en-US" dirty="0"/>
              <a:t>Arms, W.Y. (2000), Digital Libraries, MIT Press, Cambridge, MA</a:t>
            </a:r>
          </a:p>
          <a:p>
            <a:pPr marL="0" indent="0">
              <a:buNone/>
            </a:pPr>
            <a:r>
              <a:rPr lang="en-US" dirty="0"/>
              <a:t>CUE (2014)   Standards for University Libraries in Kenya 2014. </a:t>
            </a:r>
            <a:r>
              <a:rPr lang="en-US" u="sng" dirty="0">
                <a:hlinkClick r:id="rId3"/>
              </a:rPr>
              <a:t>https://www.cue.or.ke/index.php?option=com_phocadownload&amp;view=category&amp;id=16:standards-and-guidelines&amp;Itemid=187</a:t>
            </a:r>
            <a:endParaRPr lang="en-US" dirty="0"/>
          </a:p>
          <a:p>
            <a:pPr marL="0" indent="0">
              <a:buNone/>
            </a:pPr>
            <a:r>
              <a:rPr lang="en-US" dirty="0"/>
              <a:t>CUE (2022). Status of Universities. </a:t>
            </a:r>
            <a:r>
              <a:rPr lang="en-US" u="sng" dirty="0">
                <a:hlinkClick r:id="rId4"/>
              </a:rPr>
              <a:t>https://www.cue.or.ke/index.php?option=com_content&amp;view=article&amp;id=21&amp;Itemid=189</a:t>
            </a:r>
            <a:endParaRPr lang="en-US" b="1" dirty="0"/>
          </a:p>
          <a:p>
            <a:pPr marL="0" indent="0">
              <a:buNone/>
            </a:pPr>
            <a:r>
              <a:rPr lang="en-US" dirty="0"/>
              <a:t>Ferreira, M., A. A. Baptista, E. Rodrigues and R. Saraiva. 2008. Carrots and sticks: Some ideas on how to create a successful institutional repository. </a:t>
            </a:r>
            <a:r>
              <a:rPr lang="en-US" i="1" dirty="0"/>
              <a:t>D-Lib Magazine </a:t>
            </a:r>
            <a:r>
              <a:rPr lang="en-US" dirty="0"/>
              <a:t>14(1/2)</a:t>
            </a:r>
          </a:p>
          <a:p>
            <a:pPr marL="0" indent="0">
              <a:buNone/>
            </a:pPr>
            <a:r>
              <a:rPr lang="en-US" dirty="0"/>
              <a:t>Jones W. R. (2018). Institutional Repositories and Usage: Thoughts on Realized and Potential Value. </a:t>
            </a:r>
            <a:r>
              <a:rPr lang="en-US" i="1" dirty="0"/>
              <a:t>Public Services Quarterly</a:t>
            </a:r>
            <a:r>
              <a:rPr lang="en-US" dirty="0"/>
              <a:t>, 14(4): 386–391 </a:t>
            </a:r>
          </a:p>
          <a:p>
            <a:pPr marL="0" indent="0">
              <a:buNone/>
            </a:pPr>
            <a:r>
              <a:rPr lang="en-US" dirty="0" err="1"/>
              <a:t>OpenDOAR</a:t>
            </a:r>
            <a:r>
              <a:rPr lang="en-US" dirty="0"/>
              <a:t>, (2019). Repositories by Countries </a:t>
            </a:r>
            <a:r>
              <a:rPr lang="en-US" u="sng" dirty="0">
                <a:hlinkClick r:id="rId5"/>
              </a:rPr>
              <a:t>https://v2.sherpa.ac.uk/opendoar/</a:t>
            </a:r>
            <a:endParaRPr lang="en-US" dirty="0"/>
          </a:p>
          <a:p>
            <a:pPr marL="0" indent="0">
              <a:buNone/>
            </a:pPr>
            <a:r>
              <a:rPr lang="en-US" dirty="0" err="1"/>
              <a:t>Otike</a:t>
            </a:r>
            <a:r>
              <a:rPr lang="en-US" dirty="0"/>
              <a:t> J (1987). Development of libraries in Kenya. </a:t>
            </a:r>
            <a:r>
              <a:rPr lang="en-US" u="sng" dirty="0">
                <a:hlinkClick r:id="rId6"/>
              </a:rPr>
              <a:t>http://www.innovation.ukzn.ac.za/InnovationPdfs/No28pp1-8Otike.pdf</a:t>
            </a:r>
            <a:r>
              <a:rPr lang="en-US" dirty="0"/>
              <a:t> Retrieved on 27th May 2010. 28.</a:t>
            </a:r>
          </a:p>
          <a:p>
            <a:pPr marL="0" indent="0">
              <a:buNone/>
            </a:pPr>
            <a:r>
              <a:rPr lang="en-US" dirty="0" err="1"/>
              <a:t>Ratanya</a:t>
            </a:r>
            <a:r>
              <a:rPr lang="en-US" dirty="0"/>
              <a:t> F. C. (2017). Institutional repository: access and use by academic staff at Egerton University, Kenya. </a:t>
            </a:r>
            <a:r>
              <a:rPr lang="en-US" i="1" dirty="0"/>
              <a:t>Library Management</a:t>
            </a:r>
            <a:r>
              <a:rPr lang="en-US" dirty="0"/>
              <a:t>, 38(4/5): 276–284.</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173224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926B-204A-40C0-8B8F-3B9CF3DAD067}"/>
              </a:ext>
            </a:extLst>
          </p:cNvPr>
          <p:cNvSpPr>
            <a:spLocks noGrp="1"/>
          </p:cNvSpPr>
          <p:nvPr>
            <p:ph type="title"/>
          </p:nvPr>
        </p:nvSpPr>
        <p:spPr>
          <a:xfrm>
            <a:off x="2592925" y="624110"/>
            <a:ext cx="8911687" cy="923336"/>
          </a:xfrm>
        </p:spPr>
        <p:txBody>
          <a:bodyPr/>
          <a:lstStyle/>
          <a:p>
            <a:r>
              <a:rPr lang="en-US" b="1" dirty="0"/>
              <a:t>Appreciation </a:t>
            </a:r>
          </a:p>
        </p:txBody>
      </p:sp>
      <p:sp>
        <p:nvSpPr>
          <p:cNvPr id="3" name="Content Placeholder 2">
            <a:extLst>
              <a:ext uri="{FF2B5EF4-FFF2-40B4-BE49-F238E27FC236}">
                <a16:creationId xmlns:a16="http://schemas.microsoft.com/office/drawing/2014/main" id="{C909AC16-813A-438B-A96D-91CA65F4C38B}"/>
              </a:ext>
            </a:extLst>
          </p:cNvPr>
          <p:cNvSpPr>
            <a:spLocks noGrp="1"/>
          </p:cNvSpPr>
          <p:nvPr>
            <p:ph idx="1"/>
          </p:nvPr>
        </p:nvSpPr>
        <p:spPr>
          <a:xfrm>
            <a:off x="2589212" y="1728316"/>
            <a:ext cx="8915400" cy="4182906"/>
          </a:xfrm>
        </p:spPr>
        <p:txBody>
          <a:bodyPr/>
          <a:lstStyle/>
          <a:p>
            <a:r>
              <a:rPr lang="en-US" dirty="0"/>
              <a:t>Transcultural Perspectives in Art and Art Education (TPAAE) - The project has received funding from the European Union’s Horizon 2020 research and innovation </a:t>
            </a:r>
            <a:r>
              <a:rPr lang="en-US" dirty="0" err="1"/>
              <a:t>programme</a:t>
            </a:r>
            <a:r>
              <a:rPr lang="en-US" dirty="0"/>
              <a:t> under the Marie </a:t>
            </a:r>
            <a:r>
              <a:rPr lang="en-US" dirty="0" err="1"/>
              <a:t>Skłodowska</a:t>
            </a:r>
            <a:r>
              <a:rPr lang="en-US" dirty="0"/>
              <a:t>-Curie grant agreement No 872718</a:t>
            </a:r>
          </a:p>
          <a:p>
            <a:r>
              <a:rPr lang="en-US" dirty="0"/>
              <a:t>Academy of Art in Szczecin (Poland) – coordinator</a:t>
            </a:r>
          </a:p>
          <a:p>
            <a:r>
              <a:rPr lang="en-US" dirty="0"/>
              <a:t>National Museum in Szczecin (Poland)</a:t>
            </a:r>
          </a:p>
          <a:p>
            <a:r>
              <a:rPr lang="en-US" dirty="0"/>
              <a:t>West Pomeranian University of Technology </a:t>
            </a:r>
            <a:r>
              <a:rPr lang="en-US" dirty="0" err="1"/>
              <a:t>libraray</a:t>
            </a:r>
            <a:r>
              <a:rPr lang="en-US" dirty="0"/>
              <a:t> </a:t>
            </a:r>
          </a:p>
        </p:txBody>
      </p:sp>
    </p:spTree>
    <p:extLst>
      <p:ext uri="{BB962C8B-B14F-4D97-AF65-F5344CB8AC3E}">
        <p14:creationId xmlns:p14="http://schemas.microsoft.com/office/powerpoint/2010/main" val="1025487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5DF5FA-9694-413D-882B-2933DB751EB0}"/>
              </a:ext>
            </a:extLst>
          </p:cNvPr>
          <p:cNvSpPr>
            <a:spLocks noGrp="1"/>
          </p:cNvSpPr>
          <p:nvPr>
            <p:ph type="title"/>
          </p:nvPr>
        </p:nvSpPr>
        <p:spPr>
          <a:xfrm>
            <a:off x="2589212" y="2058749"/>
            <a:ext cx="8915399" cy="2955039"/>
          </a:xfrm>
        </p:spPr>
        <p:txBody>
          <a:bodyPr>
            <a:normAutofit/>
          </a:bodyPr>
          <a:lstStyle/>
          <a:p>
            <a:pPr algn="ctr"/>
            <a:r>
              <a:rPr lang="en-US" sz="6600" dirty="0"/>
              <a:t>THANK YOU</a:t>
            </a:r>
            <a:br>
              <a:rPr lang="en-US" sz="6600" dirty="0"/>
            </a:br>
            <a:r>
              <a:rPr lang="en-US" sz="6600" dirty="0" err="1"/>
              <a:t>Dziękuję</a:t>
            </a:r>
            <a:r>
              <a:rPr lang="en-US" sz="6600" dirty="0"/>
              <a:t> Ci </a:t>
            </a:r>
            <a:br>
              <a:rPr lang="en-US" dirty="0"/>
            </a:br>
            <a:endParaRPr lang="en-US" dirty="0"/>
          </a:p>
        </p:txBody>
      </p:sp>
      <p:sp>
        <p:nvSpPr>
          <p:cNvPr id="3" name="Content Placeholder 2">
            <a:extLst>
              <a:ext uri="{FF2B5EF4-FFF2-40B4-BE49-F238E27FC236}">
                <a16:creationId xmlns:a16="http://schemas.microsoft.com/office/drawing/2014/main" id="{C2431125-1598-4592-8FF8-A90FD48716B6}"/>
              </a:ext>
            </a:extLst>
          </p:cNvPr>
          <p:cNvSpPr>
            <a:spLocks noGrp="1"/>
          </p:cNvSpPr>
          <p:nvPr>
            <p:ph type="body"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134770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2C89-338B-495A-9CA2-84ECB8274B82}"/>
              </a:ext>
            </a:extLst>
          </p:cNvPr>
          <p:cNvSpPr>
            <a:spLocks noGrp="1"/>
          </p:cNvSpPr>
          <p:nvPr>
            <p:ph type="title"/>
          </p:nvPr>
        </p:nvSpPr>
        <p:spPr>
          <a:xfrm>
            <a:off x="2117437" y="182150"/>
            <a:ext cx="8911687" cy="805402"/>
          </a:xfrm>
        </p:spPr>
        <p:txBody>
          <a:bodyPr/>
          <a:lstStyle/>
          <a:p>
            <a:r>
              <a:rPr lang="en-US" b="1" dirty="0"/>
              <a:t>Back ground </a:t>
            </a:r>
          </a:p>
        </p:txBody>
      </p:sp>
      <p:sp>
        <p:nvSpPr>
          <p:cNvPr id="3" name="Content Placeholder 2">
            <a:extLst>
              <a:ext uri="{FF2B5EF4-FFF2-40B4-BE49-F238E27FC236}">
                <a16:creationId xmlns:a16="http://schemas.microsoft.com/office/drawing/2014/main" id="{672E791E-D1CC-40F7-A5B2-BD3F16DD3AF9}"/>
              </a:ext>
            </a:extLst>
          </p:cNvPr>
          <p:cNvSpPr>
            <a:spLocks noGrp="1"/>
          </p:cNvSpPr>
          <p:nvPr>
            <p:ph idx="1"/>
          </p:nvPr>
        </p:nvSpPr>
        <p:spPr>
          <a:xfrm>
            <a:off x="1389888" y="1133856"/>
            <a:ext cx="10114724" cy="5541994"/>
          </a:xfrm>
        </p:spPr>
        <p:txBody>
          <a:bodyPr>
            <a:normAutofit/>
          </a:bodyPr>
          <a:lstStyle/>
          <a:p>
            <a:r>
              <a:rPr lang="en-US" sz="2200" dirty="0"/>
              <a:t>The history of libraries in Kenya can be traced back to late 1800 when Kenya was still a British colony (Otike 1987)</a:t>
            </a:r>
          </a:p>
          <a:p>
            <a:r>
              <a:rPr lang="en-US" sz="2200" dirty="0"/>
              <a:t>The first libraries were established to facilitate the activities of a newly established colony </a:t>
            </a:r>
          </a:p>
          <a:p>
            <a:r>
              <a:rPr lang="en-US" sz="2200" dirty="0"/>
              <a:t>These libraries were later transformed into special libraries and research libraries, Examples of these include e.g. </a:t>
            </a:r>
          </a:p>
          <a:p>
            <a:pPr lvl="1"/>
            <a:r>
              <a:rPr lang="en-US" sz="2200" dirty="0"/>
              <a:t>High Court Library  - 1895</a:t>
            </a:r>
          </a:p>
          <a:p>
            <a:pPr lvl="1"/>
            <a:r>
              <a:rPr lang="en-US" sz="2200" dirty="0"/>
              <a:t>Agriculture and veterinary research libraries – 1907</a:t>
            </a:r>
          </a:p>
          <a:p>
            <a:pPr lvl="1"/>
            <a:r>
              <a:rPr lang="en-US" sz="2200" dirty="0"/>
              <a:t>Attorney General Library – 1914</a:t>
            </a:r>
          </a:p>
          <a:p>
            <a:pPr lvl="1"/>
            <a:r>
              <a:rPr lang="en-US" sz="2200" dirty="0"/>
              <a:t>Kenya Museum Library – 1907</a:t>
            </a:r>
          </a:p>
          <a:p>
            <a:r>
              <a:rPr lang="en-US" sz="2200" dirty="0"/>
              <a:t>The earlies pubic libraries were </a:t>
            </a:r>
          </a:p>
          <a:p>
            <a:pPr lvl="1"/>
            <a:r>
              <a:rPr lang="en-US" sz="2000" dirty="0"/>
              <a:t>Sir Bin Salim public library and reading Room - 1903</a:t>
            </a:r>
          </a:p>
          <a:p>
            <a:pPr lvl="1"/>
            <a:r>
              <a:rPr lang="en-US" sz="2000" dirty="0"/>
              <a:t> MacMillan Library  - Established for the European Community - 1925</a:t>
            </a:r>
          </a:p>
        </p:txBody>
      </p:sp>
    </p:spTree>
    <p:extLst>
      <p:ext uri="{BB962C8B-B14F-4D97-AF65-F5344CB8AC3E}">
        <p14:creationId xmlns:p14="http://schemas.microsoft.com/office/powerpoint/2010/main" val="126740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A6AF-EE6E-4347-8D31-EC7957C452E6}"/>
              </a:ext>
            </a:extLst>
          </p:cNvPr>
          <p:cNvSpPr>
            <a:spLocks noGrp="1"/>
          </p:cNvSpPr>
          <p:nvPr>
            <p:ph type="title"/>
          </p:nvPr>
        </p:nvSpPr>
        <p:spPr/>
        <p:txBody>
          <a:bodyPr/>
          <a:lstStyle/>
          <a:p>
            <a:r>
              <a:rPr lang="en-US" dirty="0"/>
              <a:t>Back ground </a:t>
            </a:r>
          </a:p>
        </p:txBody>
      </p:sp>
      <p:sp>
        <p:nvSpPr>
          <p:cNvPr id="3" name="Content Placeholder 2">
            <a:extLst>
              <a:ext uri="{FF2B5EF4-FFF2-40B4-BE49-F238E27FC236}">
                <a16:creationId xmlns:a16="http://schemas.microsoft.com/office/drawing/2014/main" id="{BE17A64E-BF16-4616-915F-12B22A5B6698}"/>
              </a:ext>
            </a:extLst>
          </p:cNvPr>
          <p:cNvSpPr>
            <a:spLocks noGrp="1"/>
          </p:cNvSpPr>
          <p:nvPr>
            <p:ph idx="1"/>
          </p:nvPr>
        </p:nvSpPr>
        <p:spPr>
          <a:xfrm>
            <a:off x="1755648" y="1341120"/>
            <a:ext cx="9748964" cy="4864608"/>
          </a:xfrm>
        </p:spPr>
        <p:txBody>
          <a:bodyPr>
            <a:normAutofit/>
          </a:bodyPr>
          <a:lstStyle/>
          <a:p>
            <a:pPr algn="just"/>
            <a:r>
              <a:rPr lang="en-US" sz="2000" dirty="0"/>
              <a:t>The first public library services started in the year 1948 with the establishment of Kenya National Library Services Board which was empowered to </a:t>
            </a:r>
            <a:r>
              <a:rPr lang="en-US" dirty="0"/>
              <a:t>promote, equip, manage, maintain and develop libraries in Kenya </a:t>
            </a:r>
            <a:r>
              <a:rPr lang="en-US" sz="2000" dirty="0"/>
              <a:t>(Otike 1987)</a:t>
            </a:r>
          </a:p>
          <a:p>
            <a:r>
              <a:rPr lang="en-US" sz="2000" dirty="0"/>
              <a:t>The board was mandated to establish library services for citizens through out the country. Currently there are 64 branches in cities, towns and Counties through out Kenya</a:t>
            </a:r>
          </a:p>
          <a:p>
            <a:r>
              <a:rPr lang="en-US" sz="2000" dirty="0"/>
              <a:t>In academic institutions the earlies libraries include </a:t>
            </a:r>
          </a:p>
          <a:p>
            <a:pPr lvl="1"/>
            <a:r>
              <a:rPr lang="en-US" sz="2000" dirty="0"/>
              <a:t>Royal Technical College (1957) – Currently University of Nairobi </a:t>
            </a:r>
          </a:p>
          <a:p>
            <a:pPr lvl="1"/>
            <a:r>
              <a:rPr lang="en-US" sz="2000" dirty="0"/>
              <a:t>Egerton College (1940) – Currently Egerton University  </a:t>
            </a:r>
          </a:p>
          <a:p>
            <a:pPr lvl="1"/>
            <a:r>
              <a:rPr lang="en-US" sz="2000" dirty="0"/>
              <a:t>MIOME  (1948)– Currently Technical University of Mombasa </a:t>
            </a:r>
          </a:p>
          <a:p>
            <a:endParaRPr lang="en-US" dirty="0"/>
          </a:p>
          <a:p>
            <a:endParaRPr lang="en-US" dirty="0"/>
          </a:p>
        </p:txBody>
      </p:sp>
    </p:spTree>
    <p:extLst>
      <p:ext uri="{BB962C8B-B14F-4D97-AF65-F5344CB8AC3E}">
        <p14:creationId xmlns:p14="http://schemas.microsoft.com/office/powerpoint/2010/main" val="3982137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8281A-FCE0-40D7-B60E-51B731898A46}"/>
              </a:ext>
            </a:extLst>
          </p:cNvPr>
          <p:cNvSpPr>
            <a:spLocks noGrp="1"/>
          </p:cNvSpPr>
          <p:nvPr>
            <p:ph type="title"/>
          </p:nvPr>
        </p:nvSpPr>
        <p:spPr>
          <a:xfrm>
            <a:off x="2592925" y="271305"/>
            <a:ext cx="8911687" cy="675473"/>
          </a:xfrm>
        </p:spPr>
        <p:txBody>
          <a:bodyPr/>
          <a:lstStyle/>
          <a:p>
            <a:r>
              <a:rPr lang="en-US" dirty="0"/>
              <a:t>Academic Libraries in Kenya </a:t>
            </a:r>
          </a:p>
        </p:txBody>
      </p:sp>
      <p:sp>
        <p:nvSpPr>
          <p:cNvPr id="3" name="Content Placeholder 2">
            <a:extLst>
              <a:ext uri="{FF2B5EF4-FFF2-40B4-BE49-F238E27FC236}">
                <a16:creationId xmlns:a16="http://schemas.microsoft.com/office/drawing/2014/main" id="{20D441C2-112E-4E99-A385-FE6628EE5854}"/>
              </a:ext>
            </a:extLst>
          </p:cNvPr>
          <p:cNvSpPr>
            <a:spLocks noGrp="1"/>
          </p:cNvSpPr>
          <p:nvPr>
            <p:ph idx="1"/>
          </p:nvPr>
        </p:nvSpPr>
        <p:spPr>
          <a:xfrm>
            <a:off x="1899138" y="1135465"/>
            <a:ext cx="9605474" cy="5451230"/>
          </a:xfrm>
        </p:spPr>
        <p:txBody>
          <a:bodyPr>
            <a:normAutofit/>
          </a:bodyPr>
          <a:lstStyle/>
          <a:p>
            <a:r>
              <a:rPr lang="en-US" sz="2400" dirty="0"/>
              <a:t>Over the past few years, there has been a tremendous increase in the number of universities in Kenya</a:t>
            </a:r>
          </a:p>
          <a:p>
            <a:r>
              <a:rPr lang="en-US" sz="2400" dirty="0"/>
              <a:t>The total number of universities in Kenya has increased from 13 in 2001 to, currently, 77 universities, which include public, private and constituent colleges (</a:t>
            </a:r>
            <a:r>
              <a:rPr lang="en-US" sz="2400" dirty="0">
                <a:solidFill>
                  <a:schemeClr val="tx1"/>
                </a:solidFill>
              </a:rPr>
              <a:t>CUE 2022). </a:t>
            </a:r>
          </a:p>
          <a:p>
            <a:r>
              <a:rPr lang="en-US" sz="2400" dirty="0"/>
              <a:t>The development of Digital libraries has gone hand in hand with the establishment of universities in Kenya as each university is required by law to have a well established and well functioning library system</a:t>
            </a:r>
          </a:p>
        </p:txBody>
      </p:sp>
    </p:spTree>
    <p:extLst>
      <p:ext uri="{BB962C8B-B14F-4D97-AF65-F5344CB8AC3E}">
        <p14:creationId xmlns:p14="http://schemas.microsoft.com/office/powerpoint/2010/main" val="308239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CD5B5-A854-4C69-B9AA-335B77ABA61A}"/>
              </a:ext>
            </a:extLst>
          </p:cNvPr>
          <p:cNvSpPr>
            <a:spLocks noGrp="1"/>
          </p:cNvSpPr>
          <p:nvPr>
            <p:ph type="title"/>
          </p:nvPr>
        </p:nvSpPr>
        <p:spPr>
          <a:xfrm>
            <a:off x="2592925" y="624110"/>
            <a:ext cx="8911687" cy="842949"/>
          </a:xfrm>
        </p:spPr>
        <p:txBody>
          <a:bodyPr/>
          <a:lstStyle/>
          <a:p>
            <a:r>
              <a:rPr lang="en-US" dirty="0"/>
              <a:t>Academic Libraries in Kenya </a:t>
            </a:r>
          </a:p>
        </p:txBody>
      </p:sp>
      <p:sp>
        <p:nvSpPr>
          <p:cNvPr id="3" name="Content Placeholder 2">
            <a:extLst>
              <a:ext uri="{FF2B5EF4-FFF2-40B4-BE49-F238E27FC236}">
                <a16:creationId xmlns:a16="http://schemas.microsoft.com/office/drawing/2014/main" id="{7FFF561F-7991-4F09-8111-03B022273970}"/>
              </a:ext>
            </a:extLst>
          </p:cNvPr>
          <p:cNvSpPr>
            <a:spLocks noGrp="1"/>
          </p:cNvSpPr>
          <p:nvPr>
            <p:ph idx="1"/>
          </p:nvPr>
        </p:nvSpPr>
        <p:spPr>
          <a:xfrm>
            <a:off x="1899138" y="1467059"/>
            <a:ext cx="9605474" cy="4444163"/>
          </a:xfrm>
        </p:spPr>
        <p:txBody>
          <a:bodyPr/>
          <a:lstStyle/>
          <a:p>
            <a:r>
              <a:rPr lang="en-US" sz="2400" dirty="0"/>
              <a:t>The commission for university  education (CUE) Standards for University Libraries in Kenya 2013, under LIBR/STD/03 states that “A university library shall adopt and maintain Information Communication Technologies in information management and its operation” </a:t>
            </a:r>
          </a:p>
          <a:p>
            <a:r>
              <a:rPr lang="en-US" sz="2400" dirty="0"/>
              <a:t>In compliance with this standard and in order to meet to expectation of users (especially the youth) who are increasing becoming tech-savvy, establishing digital libraries becomes a matter of necessity. </a:t>
            </a:r>
          </a:p>
          <a:p>
            <a:endParaRPr lang="en-US" dirty="0"/>
          </a:p>
        </p:txBody>
      </p:sp>
    </p:spTree>
    <p:extLst>
      <p:ext uri="{BB962C8B-B14F-4D97-AF65-F5344CB8AC3E}">
        <p14:creationId xmlns:p14="http://schemas.microsoft.com/office/powerpoint/2010/main" val="2674436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A3845-3784-492A-9721-87D2A0370F05}"/>
              </a:ext>
            </a:extLst>
          </p:cNvPr>
          <p:cNvSpPr>
            <a:spLocks noGrp="1"/>
          </p:cNvSpPr>
          <p:nvPr>
            <p:ph type="title"/>
          </p:nvPr>
        </p:nvSpPr>
        <p:spPr>
          <a:xfrm>
            <a:off x="2227165" y="186169"/>
            <a:ext cx="8221379" cy="1020839"/>
          </a:xfrm>
        </p:spPr>
        <p:txBody>
          <a:bodyPr/>
          <a:lstStyle/>
          <a:p>
            <a:r>
              <a:rPr lang="en-US" b="1" dirty="0"/>
              <a:t>Digital libraries </a:t>
            </a:r>
            <a:endParaRPr lang="en-US" dirty="0"/>
          </a:p>
        </p:txBody>
      </p:sp>
      <p:sp>
        <p:nvSpPr>
          <p:cNvPr id="3" name="Content Placeholder 2">
            <a:extLst>
              <a:ext uri="{FF2B5EF4-FFF2-40B4-BE49-F238E27FC236}">
                <a16:creationId xmlns:a16="http://schemas.microsoft.com/office/drawing/2014/main" id="{0152DC7F-82B0-459D-B25D-40F0BAFA4ECF}"/>
              </a:ext>
            </a:extLst>
          </p:cNvPr>
          <p:cNvSpPr>
            <a:spLocks noGrp="1"/>
          </p:cNvSpPr>
          <p:nvPr>
            <p:ph idx="1"/>
          </p:nvPr>
        </p:nvSpPr>
        <p:spPr>
          <a:xfrm>
            <a:off x="1979525" y="1207008"/>
            <a:ext cx="9163040" cy="4444163"/>
          </a:xfrm>
        </p:spPr>
        <p:txBody>
          <a:bodyPr>
            <a:normAutofit fontScale="92500" lnSpcReduction="10000"/>
          </a:bodyPr>
          <a:lstStyle/>
          <a:p>
            <a:r>
              <a:rPr lang="en-US" sz="2000" dirty="0"/>
              <a:t>Managed collection of information, with associated services, where the information is stored in digital formats and accessible over a network (Arms 2000)</a:t>
            </a:r>
          </a:p>
          <a:p>
            <a:r>
              <a:rPr lang="en-US" sz="2000" dirty="0"/>
              <a:t>Digital Libraries are also referred to as electronic libraries, online libraries, virtual libraries, internet libraries, digital repository, digital collection etc. </a:t>
            </a:r>
          </a:p>
          <a:p>
            <a:r>
              <a:rPr lang="en-US" sz="2000" dirty="0"/>
              <a:t>Libraries without walls, Virtual libraries  or hybrid libraries. Materials in these libraries can include text, still images, audio, video. These can be digitized content like print or photographs as well as originally produced digital content</a:t>
            </a:r>
          </a:p>
          <a:p>
            <a:r>
              <a:rPr lang="en-US" sz="2000" dirty="0"/>
              <a:t>The presentation will cover </a:t>
            </a:r>
          </a:p>
          <a:p>
            <a:pPr lvl="1"/>
            <a:r>
              <a:rPr lang="en-US" sz="2000" dirty="0"/>
              <a:t>E-resources (Access to E-journals and e-books)</a:t>
            </a:r>
          </a:p>
          <a:p>
            <a:pPr lvl="1"/>
            <a:r>
              <a:rPr lang="en-US" sz="2000" dirty="0"/>
              <a:t>Automated library services </a:t>
            </a:r>
          </a:p>
          <a:p>
            <a:pPr lvl="1"/>
            <a:r>
              <a:rPr lang="en-US" sz="2000" dirty="0"/>
              <a:t>Institutional repositories and Open access </a:t>
            </a:r>
          </a:p>
          <a:p>
            <a:pPr lvl="1"/>
            <a:endParaRPr lang="en-US" dirty="0"/>
          </a:p>
        </p:txBody>
      </p:sp>
    </p:spTree>
    <p:extLst>
      <p:ext uri="{BB962C8B-B14F-4D97-AF65-F5344CB8AC3E}">
        <p14:creationId xmlns:p14="http://schemas.microsoft.com/office/powerpoint/2010/main" val="1793426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112C-402B-4249-8533-2532E520CEB0}"/>
              </a:ext>
            </a:extLst>
          </p:cNvPr>
          <p:cNvSpPr>
            <a:spLocks noGrp="1"/>
          </p:cNvSpPr>
          <p:nvPr>
            <p:ph type="title"/>
          </p:nvPr>
        </p:nvSpPr>
        <p:spPr>
          <a:xfrm>
            <a:off x="1818752" y="264602"/>
            <a:ext cx="9685860" cy="682176"/>
          </a:xfrm>
        </p:spPr>
        <p:txBody>
          <a:bodyPr>
            <a:normAutofit fontScale="90000"/>
          </a:bodyPr>
          <a:lstStyle/>
          <a:p>
            <a:r>
              <a:rPr lang="en-US" dirty="0"/>
              <a:t>E-resources (Access to E-journals and e-books)</a:t>
            </a:r>
            <a:br>
              <a:rPr lang="en-US" dirty="0"/>
            </a:br>
            <a:endParaRPr lang="en-US" dirty="0"/>
          </a:p>
        </p:txBody>
      </p:sp>
      <p:sp>
        <p:nvSpPr>
          <p:cNvPr id="3" name="Content Placeholder 2">
            <a:extLst>
              <a:ext uri="{FF2B5EF4-FFF2-40B4-BE49-F238E27FC236}">
                <a16:creationId xmlns:a16="http://schemas.microsoft.com/office/drawing/2014/main" id="{D62FED3B-CE34-44BB-9F8F-9D1C39E54B63}"/>
              </a:ext>
            </a:extLst>
          </p:cNvPr>
          <p:cNvSpPr>
            <a:spLocks noGrp="1"/>
          </p:cNvSpPr>
          <p:nvPr>
            <p:ph idx="1"/>
          </p:nvPr>
        </p:nvSpPr>
        <p:spPr>
          <a:xfrm>
            <a:off x="1818752" y="1215851"/>
            <a:ext cx="9685860" cy="5205046"/>
          </a:xfrm>
        </p:spPr>
        <p:txBody>
          <a:bodyPr>
            <a:normAutofit/>
          </a:bodyPr>
          <a:lstStyle/>
          <a:p>
            <a:r>
              <a:rPr lang="en-US" sz="2000" dirty="0">
                <a:latin typeface="+mj-lt"/>
                <a:cs typeface="Times New Roman" panose="02020603050405020304" pitchFamily="18" charset="0"/>
              </a:rPr>
              <a:t>Electronic resources (E-resources) are information sources available online and are accessible through the use of a computer.</a:t>
            </a:r>
          </a:p>
          <a:p>
            <a:r>
              <a:rPr lang="en-GB" sz="2000" dirty="0">
                <a:latin typeface="+mj-lt"/>
              </a:rPr>
              <a:t>Traditionally, libraries have been a collection of books, journals, manuscripts and other print information, however this is changing due to  advancements in ICTs</a:t>
            </a:r>
          </a:p>
          <a:p>
            <a:r>
              <a:rPr lang="en-GB" sz="2000" dirty="0">
                <a:latin typeface="+mj-lt"/>
              </a:rPr>
              <a:t>Many academic libraries  have transitioned into hybrid environments fulfilling the educational, recreational and information needs of their clients. </a:t>
            </a:r>
          </a:p>
          <a:p>
            <a:r>
              <a:rPr lang="en-GB" sz="2000" dirty="0">
                <a:latin typeface="+mj-lt"/>
              </a:rPr>
              <a:t>Electronic resources provide users with timely information, being updated frequently. In addition, they provide wide-ranging links to additional resources</a:t>
            </a:r>
          </a:p>
          <a:p>
            <a:r>
              <a:rPr lang="en-GB" sz="2000" dirty="0">
                <a:latin typeface="+mj-lt"/>
              </a:rPr>
              <a:t>Libraries in Kenya provide access to e-resources by subscribing to subject specific electronic database organised for ease search and retrieval  of information </a:t>
            </a:r>
          </a:p>
          <a:p>
            <a:endParaRPr lang="en-US" dirty="0"/>
          </a:p>
        </p:txBody>
      </p:sp>
    </p:spTree>
    <p:extLst>
      <p:ext uri="{BB962C8B-B14F-4D97-AF65-F5344CB8AC3E}">
        <p14:creationId xmlns:p14="http://schemas.microsoft.com/office/powerpoint/2010/main" val="1255944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ABC6C-5F7A-46B6-A633-8A94A693C4CE}"/>
              </a:ext>
            </a:extLst>
          </p:cNvPr>
          <p:cNvSpPr>
            <a:spLocks noGrp="1"/>
          </p:cNvSpPr>
          <p:nvPr>
            <p:ph type="title"/>
          </p:nvPr>
        </p:nvSpPr>
        <p:spPr>
          <a:xfrm>
            <a:off x="1848897" y="233917"/>
            <a:ext cx="9655716" cy="529758"/>
          </a:xfrm>
        </p:spPr>
        <p:txBody>
          <a:bodyPr>
            <a:normAutofit fontScale="90000"/>
          </a:bodyPr>
          <a:lstStyle/>
          <a:p>
            <a:r>
              <a:rPr lang="en-US" b="1" dirty="0"/>
              <a:t>E-resources (Access to E-journals and e-books)</a:t>
            </a:r>
            <a:br>
              <a:rPr lang="en-US" b="1" dirty="0"/>
            </a:br>
            <a:br>
              <a:rPr lang="en-US" b="1" dirty="0"/>
            </a:br>
            <a:endParaRPr lang="en-US" b="1" dirty="0"/>
          </a:p>
        </p:txBody>
      </p:sp>
      <p:sp>
        <p:nvSpPr>
          <p:cNvPr id="3" name="Content Placeholder 2">
            <a:extLst>
              <a:ext uri="{FF2B5EF4-FFF2-40B4-BE49-F238E27FC236}">
                <a16:creationId xmlns:a16="http://schemas.microsoft.com/office/drawing/2014/main" id="{E8F03958-25CE-4A7B-85AE-EE8BEB8D14E9}"/>
              </a:ext>
            </a:extLst>
          </p:cNvPr>
          <p:cNvSpPr>
            <a:spLocks noGrp="1"/>
          </p:cNvSpPr>
          <p:nvPr>
            <p:ph idx="1"/>
          </p:nvPr>
        </p:nvSpPr>
        <p:spPr>
          <a:xfrm>
            <a:off x="1577591" y="1207007"/>
            <a:ext cx="9927021" cy="4832052"/>
          </a:xfrm>
        </p:spPr>
        <p:txBody>
          <a:bodyPr>
            <a:normAutofit/>
          </a:bodyPr>
          <a:lstStyle/>
          <a:p>
            <a:r>
              <a:rPr lang="en-US" sz="2400" dirty="0"/>
              <a:t>Libraries in Kenya collectively subscribes to electronic resources by means of cost sharing as a way of coping with the raising cost of information resources </a:t>
            </a:r>
          </a:p>
          <a:p>
            <a:r>
              <a:rPr lang="en-US" sz="2400" dirty="0"/>
              <a:t>All academic libraries are members of Kenya Libraries and Information Services Consortium (KLISC)</a:t>
            </a:r>
          </a:p>
          <a:p>
            <a:r>
              <a:rPr lang="en-US" sz="2400" dirty="0"/>
              <a:t>KLISC negotiates for subscription rates and Licensing agreements for electronic resources on behalf of its members within reasonable financial considerations.</a:t>
            </a:r>
          </a:p>
          <a:p>
            <a:r>
              <a:rPr lang="en-US" sz="2400" dirty="0"/>
              <a:t>Through membership to KLISC libraries have access to millions of full text electronic academic journals and books provided by publishers such as </a:t>
            </a:r>
            <a:r>
              <a:rPr lang="en-US" sz="2400" dirty="0" err="1"/>
              <a:t>Ebsco</a:t>
            </a:r>
            <a:r>
              <a:rPr lang="en-US" sz="2400" dirty="0"/>
              <a:t> host, IEEE, Emerald etc.</a:t>
            </a:r>
          </a:p>
          <a:p>
            <a:pPr marL="0" indent="0">
              <a:buNone/>
            </a:pPr>
            <a:endParaRPr lang="en-US" dirty="0"/>
          </a:p>
        </p:txBody>
      </p:sp>
    </p:spTree>
    <p:extLst>
      <p:ext uri="{BB962C8B-B14F-4D97-AF65-F5344CB8AC3E}">
        <p14:creationId xmlns:p14="http://schemas.microsoft.com/office/powerpoint/2010/main" val="224012830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6148</TotalTime>
  <Words>2342</Words>
  <Application>Microsoft Office PowerPoint</Application>
  <PresentationFormat>Panoramiczny</PresentationFormat>
  <Paragraphs>153</Paragraphs>
  <Slides>25</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25</vt:i4>
      </vt:variant>
    </vt:vector>
  </HeadingPairs>
  <TitlesOfParts>
    <vt:vector size="29" baseType="lpstr">
      <vt:lpstr>Arial</vt:lpstr>
      <vt:lpstr>Century Gothic</vt:lpstr>
      <vt:lpstr>Wingdings 3</vt:lpstr>
      <vt:lpstr>Wisp</vt:lpstr>
      <vt:lpstr>        Digital Libraries in Kenya: Current Practice and Future Prospects" </vt:lpstr>
      <vt:lpstr>Outline</vt:lpstr>
      <vt:lpstr>Back ground </vt:lpstr>
      <vt:lpstr>Back ground </vt:lpstr>
      <vt:lpstr>Academic Libraries in Kenya </vt:lpstr>
      <vt:lpstr>Academic Libraries in Kenya </vt:lpstr>
      <vt:lpstr>Digital libraries </vt:lpstr>
      <vt:lpstr>E-resources (Access to E-journals and e-books) </vt:lpstr>
      <vt:lpstr>E-resources (Access to E-journals and e-books)  </vt:lpstr>
      <vt:lpstr>E-resources – Challenges and future Prospects   </vt:lpstr>
      <vt:lpstr>Automated library services  </vt:lpstr>
      <vt:lpstr>Automation - Challenges and future Prospects </vt:lpstr>
      <vt:lpstr>Institutional Repositories and open access </vt:lpstr>
      <vt:lpstr>Institutional Repositories and open access </vt:lpstr>
      <vt:lpstr>Institutional Repositories and open access </vt:lpstr>
      <vt:lpstr>Institutional Repositories in Kenya </vt:lpstr>
      <vt:lpstr>Institutional Repositories in Kenya </vt:lpstr>
      <vt:lpstr>IR and OA at Technical University of Mombasa </vt:lpstr>
      <vt:lpstr> IR and OA at Technical University of Mombasa </vt:lpstr>
      <vt:lpstr>Prezentacja programu PowerPoint</vt:lpstr>
      <vt:lpstr>Challenges and future Prospects </vt:lpstr>
      <vt:lpstr>Conclusion</vt:lpstr>
      <vt:lpstr>References </vt:lpstr>
      <vt:lpstr>Appreciation </vt:lpstr>
      <vt:lpstr>THANK YOU Dziękuję 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POLICY</dc:title>
  <dc:creator>Admin</dc:creator>
  <cp:lastModifiedBy>Agnieszka Bajda</cp:lastModifiedBy>
  <cp:revision>204</cp:revision>
  <dcterms:created xsi:type="dcterms:W3CDTF">2018-07-18T17:31:41Z</dcterms:created>
  <dcterms:modified xsi:type="dcterms:W3CDTF">2023-01-09T12:05:56Z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0945193-57ff-457d-9504-518e9bfb59a9_Enabled">
    <vt:lpwstr>true</vt:lpwstr>
  </property>
  <property fmtid="{D5CDD505-2E9C-101B-9397-08002B2CF9AE}" pid="3" name="MSIP_Label_50945193-57ff-457d-9504-518e9bfb59a9_SetDate">
    <vt:lpwstr>2023-01-05T07:20:48Z</vt:lpwstr>
  </property>
  <property fmtid="{D5CDD505-2E9C-101B-9397-08002B2CF9AE}" pid="4" name="MSIP_Label_50945193-57ff-457d-9504-518e9bfb59a9_Method">
    <vt:lpwstr>Standard</vt:lpwstr>
  </property>
  <property fmtid="{D5CDD505-2E9C-101B-9397-08002B2CF9AE}" pid="5" name="MSIP_Label_50945193-57ff-457d-9504-518e9bfb59a9_Name">
    <vt:lpwstr>ZUT</vt:lpwstr>
  </property>
  <property fmtid="{D5CDD505-2E9C-101B-9397-08002B2CF9AE}" pid="6" name="MSIP_Label_50945193-57ff-457d-9504-518e9bfb59a9_SiteId">
    <vt:lpwstr>0aa66ad4-f98f-4515-b7c9-b60fd37ad027</vt:lpwstr>
  </property>
  <property fmtid="{D5CDD505-2E9C-101B-9397-08002B2CF9AE}" pid="7" name="MSIP_Label_50945193-57ff-457d-9504-518e9bfb59a9_ActionId">
    <vt:lpwstr>2e5bef0f-878a-4456-8da0-5933841c21ca</vt:lpwstr>
  </property>
  <property fmtid="{D5CDD505-2E9C-101B-9397-08002B2CF9AE}" pid="8" name="MSIP_Label_50945193-57ff-457d-9504-518e9bfb59a9_ContentBits">
    <vt:lpwstr>0</vt:lpwstr>
  </property>
</Properties>
</file>